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6" r:id="rId2"/>
    <p:sldId id="305" r:id="rId3"/>
    <p:sldId id="277" r:id="rId4"/>
    <p:sldId id="279" r:id="rId5"/>
    <p:sldId id="296" r:id="rId6"/>
    <p:sldId id="297" r:id="rId7"/>
    <p:sldId id="298" r:id="rId8"/>
    <p:sldId id="300" r:id="rId9"/>
    <p:sldId id="301" r:id="rId10"/>
    <p:sldId id="302" r:id="rId11"/>
    <p:sldId id="303" r:id="rId12"/>
    <p:sldId id="304" r:id="rId1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36" autoAdjust="0"/>
    <p:restoredTop sz="95861" autoAdjust="0"/>
  </p:normalViewPr>
  <p:slideViewPr>
    <p:cSldViewPr snapToGrid="0">
      <p:cViewPr varScale="1">
        <p:scale>
          <a:sx n="63" d="100"/>
          <a:sy n="63" d="100"/>
        </p:scale>
        <p:origin x="2193"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045EC-97AD-452E-B222-B8500FE9C396}" type="datetimeFigureOut">
              <a:rPr lang="de-DE" smtClean="0"/>
              <a:t>01.03.2026</a:t>
            </a:fld>
            <a:endParaRPr lang="de-DE"/>
          </a:p>
        </p:txBody>
      </p:sp>
      <p:sp>
        <p:nvSpPr>
          <p:cNvPr id="4" name="Folienbildplatzhalt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B3BEF-11C1-4BB7-A7FD-0F86F87296EB}" type="slidenum">
              <a:rPr lang="de-DE" smtClean="0"/>
              <a:t>‹Nr.›</a:t>
            </a:fld>
            <a:endParaRPr lang="de-DE"/>
          </a:p>
        </p:txBody>
      </p:sp>
    </p:spTree>
    <p:extLst>
      <p:ext uri="{BB962C8B-B14F-4D97-AF65-F5344CB8AC3E}">
        <p14:creationId xmlns:p14="http://schemas.microsoft.com/office/powerpoint/2010/main" val="3900407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p:cNvSpPr>
            <a:spLocks noGrp="1"/>
          </p:cNvSpPr>
          <p:nvPr>
            <p:ph type="sldNum" sz="quarter" idx="5"/>
          </p:nvPr>
        </p:nvSpPr>
        <p:spPr/>
        <p:txBody>
          <a:bodyPr/>
          <a:lstStyle/>
          <a:p>
            <a:fld id="{30FB3BEF-11C1-4BB7-A7FD-0F86F87296EB}" type="slidenum">
              <a:rPr lang="de-DE" smtClean="0"/>
              <a:t>4</a:t>
            </a:fld>
            <a:endParaRPr lang="de-DE"/>
          </a:p>
        </p:txBody>
      </p:sp>
    </p:spTree>
    <p:extLst>
      <p:ext uri="{BB962C8B-B14F-4D97-AF65-F5344CB8AC3E}">
        <p14:creationId xmlns:p14="http://schemas.microsoft.com/office/powerpoint/2010/main" val="298132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B0EC8-E1C6-4313-8451-FFFC4A7092F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706671-D13B-B584-C377-51103F9DFAE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41C832-1157-8BDE-F1B9-9A9EF77E44E3}"/>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D882D0C5-B016-1B99-689E-86B8140500BE}"/>
              </a:ext>
            </a:extLst>
          </p:cNvPr>
          <p:cNvSpPr>
            <a:spLocks noGrp="1"/>
          </p:cNvSpPr>
          <p:nvPr>
            <p:ph type="sldNum" sz="quarter" idx="5"/>
          </p:nvPr>
        </p:nvSpPr>
        <p:spPr/>
        <p:txBody>
          <a:bodyPr/>
          <a:lstStyle/>
          <a:p>
            <a:fld id="{30FB3BEF-11C1-4BB7-A7FD-0F86F87296EB}" type="slidenum">
              <a:rPr lang="de-DE" smtClean="0"/>
              <a:t>5</a:t>
            </a:fld>
            <a:endParaRPr lang="de-DE"/>
          </a:p>
        </p:txBody>
      </p:sp>
    </p:spTree>
    <p:extLst>
      <p:ext uri="{BB962C8B-B14F-4D97-AF65-F5344CB8AC3E}">
        <p14:creationId xmlns:p14="http://schemas.microsoft.com/office/powerpoint/2010/main" val="187920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20C8-4A70-71D1-3224-CED409134F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3349AC0-1C64-DB06-2106-2B7F630BE07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30A5B3E-94D5-303D-6043-4153E18A5371}"/>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F1DA0586-C8D8-8CC2-40DE-4694491090F8}"/>
              </a:ext>
            </a:extLst>
          </p:cNvPr>
          <p:cNvSpPr>
            <a:spLocks noGrp="1"/>
          </p:cNvSpPr>
          <p:nvPr>
            <p:ph type="sldNum" sz="quarter" idx="5"/>
          </p:nvPr>
        </p:nvSpPr>
        <p:spPr/>
        <p:txBody>
          <a:bodyPr/>
          <a:lstStyle/>
          <a:p>
            <a:fld id="{30FB3BEF-11C1-4BB7-A7FD-0F86F87296EB}" type="slidenum">
              <a:rPr lang="de-DE" smtClean="0"/>
              <a:t>6</a:t>
            </a:fld>
            <a:endParaRPr lang="de-DE"/>
          </a:p>
        </p:txBody>
      </p:sp>
    </p:spTree>
    <p:extLst>
      <p:ext uri="{BB962C8B-B14F-4D97-AF65-F5344CB8AC3E}">
        <p14:creationId xmlns:p14="http://schemas.microsoft.com/office/powerpoint/2010/main" val="3926618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A2035-FC29-C53B-99E6-BF47E8C278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5D65FA-EA97-A5AE-A8CE-5AFC81DC5AB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EDD8A8-AF27-57E4-AB43-C14A83ADBB5B}"/>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6648475B-5927-948A-B862-F441A43B944E}"/>
              </a:ext>
            </a:extLst>
          </p:cNvPr>
          <p:cNvSpPr>
            <a:spLocks noGrp="1"/>
          </p:cNvSpPr>
          <p:nvPr>
            <p:ph type="sldNum" sz="quarter" idx="5"/>
          </p:nvPr>
        </p:nvSpPr>
        <p:spPr/>
        <p:txBody>
          <a:bodyPr/>
          <a:lstStyle/>
          <a:p>
            <a:fld id="{30FB3BEF-11C1-4BB7-A7FD-0F86F87296EB}" type="slidenum">
              <a:rPr lang="de-DE" smtClean="0"/>
              <a:t>7</a:t>
            </a:fld>
            <a:endParaRPr lang="de-DE"/>
          </a:p>
        </p:txBody>
      </p:sp>
    </p:spTree>
    <p:extLst>
      <p:ext uri="{BB962C8B-B14F-4D97-AF65-F5344CB8AC3E}">
        <p14:creationId xmlns:p14="http://schemas.microsoft.com/office/powerpoint/2010/main" val="4209959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C9276-3C15-5E77-E429-4360253B11B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977E1C1-9764-E7D9-C177-C6C0859A5C1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7FE33D-7D8E-7587-EAC2-77A2F698D147}"/>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3FEB03F0-DC06-CEA2-DE22-B098C5201A59}"/>
              </a:ext>
            </a:extLst>
          </p:cNvPr>
          <p:cNvSpPr>
            <a:spLocks noGrp="1"/>
          </p:cNvSpPr>
          <p:nvPr>
            <p:ph type="sldNum" sz="quarter" idx="5"/>
          </p:nvPr>
        </p:nvSpPr>
        <p:spPr/>
        <p:txBody>
          <a:bodyPr/>
          <a:lstStyle/>
          <a:p>
            <a:fld id="{30FB3BEF-11C1-4BB7-A7FD-0F86F87296EB}" type="slidenum">
              <a:rPr lang="de-DE" smtClean="0"/>
              <a:t>8</a:t>
            </a:fld>
            <a:endParaRPr lang="de-DE"/>
          </a:p>
        </p:txBody>
      </p:sp>
    </p:spTree>
    <p:extLst>
      <p:ext uri="{BB962C8B-B14F-4D97-AF65-F5344CB8AC3E}">
        <p14:creationId xmlns:p14="http://schemas.microsoft.com/office/powerpoint/2010/main" val="3513953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1B40A-29C0-BF1D-821A-676AE3AAD8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E8BF82-1227-180A-CBB0-A7604C504C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2A74733-4FE5-01B4-19D1-6910F4590101}"/>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18228CBC-C807-F953-29EA-22BD3BE62B4C}"/>
              </a:ext>
            </a:extLst>
          </p:cNvPr>
          <p:cNvSpPr>
            <a:spLocks noGrp="1"/>
          </p:cNvSpPr>
          <p:nvPr>
            <p:ph type="sldNum" sz="quarter" idx="5"/>
          </p:nvPr>
        </p:nvSpPr>
        <p:spPr/>
        <p:txBody>
          <a:bodyPr/>
          <a:lstStyle/>
          <a:p>
            <a:fld id="{30FB3BEF-11C1-4BB7-A7FD-0F86F87296EB}" type="slidenum">
              <a:rPr lang="de-DE" smtClean="0"/>
              <a:t>9</a:t>
            </a:fld>
            <a:endParaRPr lang="de-DE"/>
          </a:p>
        </p:txBody>
      </p:sp>
    </p:spTree>
    <p:extLst>
      <p:ext uri="{BB962C8B-B14F-4D97-AF65-F5344CB8AC3E}">
        <p14:creationId xmlns:p14="http://schemas.microsoft.com/office/powerpoint/2010/main" val="3486437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41449-526D-744A-6DBD-0F0F78A527C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A02BD3-B70F-7B31-E46A-2C1EF7C2209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699E43E-BFB1-B7C7-7B3A-0F16FB97A747}"/>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C1D84516-C337-53CF-290C-4E051D892419}"/>
              </a:ext>
            </a:extLst>
          </p:cNvPr>
          <p:cNvSpPr>
            <a:spLocks noGrp="1"/>
          </p:cNvSpPr>
          <p:nvPr>
            <p:ph type="sldNum" sz="quarter" idx="5"/>
          </p:nvPr>
        </p:nvSpPr>
        <p:spPr/>
        <p:txBody>
          <a:bodyPr/>
          <a:lstStyle/>
          <a:p>
            <a:fld id="{30FB3BEF-11C1-4BB7-A7FD-0F86F87296EB}" type="slidenum">
              <a:rPr lang="de-DE" smtClean="0"/>
              <a:t>10</a:t>
            </a:fld>
            <a:endParaRPr lang="de-DE"/>
          </a:p>
        </p:txBody>
      </p:sp>
    </p:spTree>
    <p:extLst>
      <p:ext uri="{BB962C8B-B14F-4D97-AF65-F5344CB8AC3E}">
        <p14:creationId xmlns:p14="http://schemas.microsoft.com/office/powerpoint/2010/main" val="393713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E415F-A14C-EE67-80C5-C43A3C193E7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9E3001E-7A08-DC7B-D314-A0CB89BE2F8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E8980FA-6FA9-96FA-8BF8-F13FC62FC290}"/>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611A6CA8-43B7-E97F-2730-5BCB36066B91}"/>
              </a:ext>
            </a:extLst>
          </p:cNvPr>
          <p:cNvSpPr>
            <a:spLocks noGrp="1"/>
          </p:cNvSpPr>
          <p:nvPr>
            <p:ph type="sldNum" sz="quarter" idx="5"/>
          </p:nvPr>
        </p:nvSpPr>
        <p:spPr/>
        <p:txBody>
          <a:bodyPr/>
          <a:lstStyle/>
          <a:p>
            <a:fld id="{30FB3BEF-11C1-4BB7-A7FD-0F86F87296EB}" type="slidenum">
              <a:rPr lang="de-DE" smtClean="0"/>
              <a:t>11</a:t>
            </a:fld>
            <a:endParaRPr lang="de-DE"/>
          </a:p>
        </p:txBody>
      </p:sp>
    </p:spTree>
    <p:extLst>
      <p:ext uri="{BB962C8B-B14F-4D97-AF65-F5344CB8AC3E}">
        <p14:creationId xmlns:p14="http://schemas.microsoft.com/office/powerpoint/2010/main" val="3428878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2ADE5-5332-555B-DFD9-2C21798656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9E562B-2462-7F31-9CF2-FE1A3E050F9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9C2CF6-FDCF-F471-4202-AF38812326D0}"/>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7E2A7CCF-F09F-ECA4-DC47-F66037A356E6}"/>
              </a:ext>
            </a:extLst>
          </p:cNvPr>
          <p:cNvSpPr>
            <a:spLocks noGrp="1"/>
          </p:cNvSpPr>
          <p:nvPr>
            <p:ph type="sldNum" sz="quarter" idx="5"/>
          </p:nvPr>
        </p:nvSpPr>
        <p:spPr/>
        <p:txBody>
          <a:bodyPr/>
          <a:lstStyle/>
          <a:p>
            <a:fld id="{30FB3BEF-11C1-4BB7-A7FD-0F86F87296EB}" type="slidenum">
              <a:rPr lang="de-DE" smtClean="0"/>
              <a:t>12</a:t>
            </a:fld>
            <a:endParaRPr lang="de-DE"/>
          </a:p>
        </p:txBody>
      </p:sp>
    </p:spTree>
    <p:extLst>
      <p:ext uri="{BB962C8B-B14F-4D97-AF65-F5344CB8AC3E}">
        <p14:creationId xmlns:p14="http://schemas.microsoft.com/office/powerpoint/2010/main" val="326733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CED2BF9D-9794-4218-A672-0363D0E439A6}" type="datetimeFigureOut">
              <a:rPr lang="de-DE" smtClean="0"/>
              <a:t>01.03.2026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1344145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ED2BF9D-9794-4218-A672-0363D0E439A6}" type="datetimeFigureOut">
              <a:rPr lang="de-DE" smtClean="0"/>
              <a:t>01.03.2026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287589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ED2BF9D-9794-4218-A672-0363D0E439A6}" type="datetimeFigureOut">
              <a:rPr lang="de-DE" smtClean="0"/>
              <a:t>01.03.2026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122920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ED2BF9D-9794-4218-A672-0363D0E439A6}" type="datetimeFigureOut">
              <a:rPr lang="de-DE" smtClean="0"/>
              <a:t>01.03.2026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159269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ED2BF9D-9794-4218-A672-0363D0E439A6}" type="datetimeFigureOut">
              <a:rPr lang="de-DE" smtClean="0"/>
              <a:t>01.03.2026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3894451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ED2BF9D-9794-4218-A672-0363D0E439A6}" type="datetimeFigureOut">
              <a:rPr lang="de-DE" smtClean="0"/>
              <a:t>01.03.2026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3108117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ED2BF9D-9794-4218-A672-0363D0E439A6}" type="datetimeFigureOut">
              <a:rPr lang="de-DE" smtClean="0"/>
              <a:t>01.03.2026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4056451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CED2BF9D-9794-4218-A672-0363D0E439A6}" type="datetimeFigureOut">
              <a:rPr lang="de-DE" smtClean="0"/>
              <a:t>01.03.2026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4294635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D2BF9D-9794-4218-A672-0363D0E439A6}" type="datetimeFigureOut">
              <a:rPr lang="de-DE" smtClean="0"/>
              <a:t>01.03.2026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1238651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CED2BF9D-9794-4218-A672-0363D0E439A6}" type="datetimeFigureOut">
              <a:rPr lang="de-DE" smtClean="0"/>
              <a:t>01.03.2026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2308231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CED2BF9D-9794-4218-A672-0363D0E439A6}" type="datetimeFigureOut">
              <a:rPr lang="de-DE" smtClean="0"/>
              <a:t>01.03.2026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1143873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ED2BF9D-9794-4218-A672-0363D0E439A6}" type="datetimeFigureOut">
              <a:rPr lang="de-DE" smtClean="0"/>
              <a:t>01.03.2026</a:t>
            </a:fld>
            <a:endParaRPr lang="de-D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AFD9F6C-54D5-4E96-9094-7979FF168069}" type="slidenum">
              <a:rPr lang="de-DE" smtClean="0"/>
              <a:t>‹Nr.›</a:t>
            </a:fld>
            <a:endParaRPr lang="de-DE"/>
          </a:p>
        </p:txBody>
      </p:sp>
    </p:spTree>
    <p:extLst>
      <p:ext uri="{BB962C8B-B14F-4D97-AF65-F5344CB8AC3E}">
        <p14:creationId xmlns:p14="http://schemas.microsoft.com/office/powerpoint/2010/main" val="3142050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1.xml"/><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1.xml"/><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slide" Target="slide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slide" Target="slide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1.xml"/><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slide" Target="slide1.xm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slide" Target="slide1.xml"/><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slide" Target="slide1.xml"/><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slide" Target="slide1.xml"/><Relationship Id="rId5" Type="http://schemas.openxmlformats.org/officeDocument/2006/relationships/image" Target="../media/image9.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D3026-28C0-0314-C328-F563AB92557F}"/>
              </a:ext>
            </a:extLst>
          </p:cNvPr>
          <p:cNvSpPr>
            <a:spLocks noGrp="1"/>
          </p:cNvSpPr>
          <p:nvPr>
            <p:ph type="title"/>
          </p:nvPr>
        </p:nvSpPr>
        <p:spPr/>
        <p:txBody>
          <a:bodyPr/>
          <a:lstStyle/>
          <a:p>
            <a:r>
              <a:rPr lang="de-DE" dirty="0"/>
              <a:t>Nachtwanderung </a:t>
            </a:r>
          </a:p>
        </p:txBody>
      </p:sp>
      <p:sp>
        <p:nvSpPr>
          <p:cNvPr id="3" name="Inhaltsplatzhalter 2">
            <a:extLst>
              <a:ext uri="{FF2B5EF4-FFF2-40B4-BE49-F238E27FC236}">
                <a16:creationId xmlns:a16="http://schemas.microsoft.com/office/drawing/2014/main" id="{55F83192-69C0-F593-541F-D1AF5E31DA2A}"/>
              </a:ext>
            </a:extLst>
          </p:cNvPr>
          <p:cNvSpPr>
            <a:spLocks noGrp="1"/>
          </p:cNvSpPr>
          <p:nvPr>
            <p:ph idx="1"/>
          </p:nvPr>
        </p:nvSpPr>
        <p:spPr/>
        <p:txBody>
          <a:bodyPr/>
          <a:lstStyle/>
          <a:p>
            <a:r>
              <a:rPr lang="de-DE" dirty="0"/>
              <a:t>01 Die alte Dorfschule</a:t>
            </a:r>
          </a:p>
          <a:p>
            <a:r>
              <a:rPr lang="de-DE" dirty="0"/>
              <a:t>02 Der Kirchplatz</a:t>
            </a:r>
          </a:p>
          <a:p>
            <a:r>
              <a:rPr lang="de-DE" dirty="0"/>
              <a:t>03 Der Kirchturm</a:t>
            </a:r>
          </a:p>
          <a:p>
            <a:r>
              <a:rPr lang="de-DE" dirty="0"/>
              <a:t>04 Das alte Beinhaus</a:t>
            </a:r>
          </a:p>
          <a:p>
            <a:r>
              <a:rPr lang="de-DE" dirty="0"/>
              <a:t>05 Das alte Haus von Marie Terre</a:t>
            </a:r>
          </a:p>
          <a:p>
            <a:r>
              <a:rPr lang="de-DE" dirty="0"/>
              <a:t>06 Aus den Fluten gerettet</a:t>
            </a:r>
          </a:p>
          <a:p>
            <a:r>
              <a:rPr lang="de-DE" dirty="0"/>
              <a:t>07 Die Rattenplage im Dorf</a:t>
            </a:r>
          </a:p>
          <a:p>
            <a:r>
              <a:rPr lang="de-DE" dirty="0"/>
              <a:t>08 Der Mann mit dem Vorgesicht</a:t>
            </a:r>
          </a:p>
          <a:p>
            <a:r>
              <a:rPr lang="de-DE" dirty="0"/>
              <a:t>09 Das Taschentuch</a:t>
            </a:r>
          </a:p>
          <a:p>
            <a:endParaRPr lang="de-DE" dirty="0"/>
          </a:p>
          <a:p>
            <a:endParaRPr lang="de-DE" dirty="0"/>
          </a:p>
        </p:txBody>
      </p:sp>
    </p:spTree>
    <p:extLst>
      <p:ext uri="{BB962C8B-B14F-4D97-AF65-F5344CB8AC3E}">
        <p14:creationId xmlns:p14="http://schemas.microsoft.com/office/powerpoint/2010/main" val="1629410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845F4-00B7-07F5-7BB4-9F8F383939C8}"/>
            </a:ext>
          </a:extLst>
        </p:cNvPr>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2499482A-F928-EA8E-FD1B-57B62EEDA169}"/>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11933" r="11933"/>
          <a:stretch/>
        </p:blipFill>
        <p:spPr>
          <a:xfrm>
            <a:off x="1694655" y="876011"/>
            <a:ext cx="3468689" cy="4309233"/>
          </a:xfrm>
        </p:spPr>
      </p:pic>
      <p:sp>
        <p:nvSpPr>
          <p:cNvPr id="12" name="Rechteck 11">
            <a:extLst>
              <a:ext uri="{FF2B5EF4-FFF2-40B4-BE49-F238E27FC236}">
                <a16:creationId xmlns:a16="http://schemas.microsoft.com/office/drawing/2014/main" id="{C440646F-5825-063E-CEF0-98FECE92E777}"/>
              </a:ext>
            </a:extLst>
          </p:cNvPr>
          <p:cNvSpPr/>
          <p:nvPr/>
        </p:nvSpPr>
        <p:spPr>
          <a:xfrm>
            <a:off x="685893" y="5338374"/>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ABED11B8-2A02-1644-7CF3-543241EE64AB}"/>
              </a:ext>
            </a:extLst>
          </p:cNvPr>
          <p:cNvSpPr/>
          <p:nvPr/>
        </p:nvSpPr>
        <p:spPr>
          <a:xfrm>
            <a:off x="2544230" y="5338374"/>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E9A9C0CF-91EB-FBE5-0DEC-7E4A4103F4E2}"/>
              </a:ext>
            </a:extLst>
          </p:cNvPr>
          <p:cNvSpPr txBox="1"/>
          <p:nvPr/>
        </p:nvSpPr>
        <p:spPr>
          <a:xfrm>
            <a:off x="1259954" y="163869"/>
            <a:ext cx="4423950" cy="461665"/>
          </a:xfrm>
          <a:prstGeom prst="rect">
            <a:avLst/>
          </a:prstGeom>
          <a:noFill/>
        </p:spPr>
        <p:txBody>
          <a:bodyPr wrap="square" rtlCol="0">
            <a:spAutoFit/>
          </a:bodyPr>
          <a:lstStyle/>
          <a:p>
            <a:pPr algn="ctr"/>
            <a:r>
              <a:rPr lang="de-DE" sz="2400" b="1" dirty="0"/>
              <a:t>Das Vorgesicht</a:t>
            </a:r>
          </a:p>
        </p:txBody>
      </p:sp>
      <p:sp>
        <p:nvSpPr>
          <p:cNvPr id="17" name="Rechteck 16">
            <a:extLst>
              <a:ext uri="{FF2B5EF4-FFF2-40B4-BE49-F238E27FC236}">
                <a16:creationId xmlns:a16="http://schemas.microsoft.com/office/drawing/2014/main" id="{506DD350-1FFA-36B7-C14F-D0BF8FE871C9}"/>
              </a:ext>
            </a:extLst>
          </p:cNvPr>
          <p:cNvSpPr/>
          <p:nvPr/>
        </p:nvSpPr>
        <p:spPr>
          <a:xfrm>
            <a:off x="2175617" y="9125157"/>
            <a:ext cx="2299668"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Saerbecker Ecke</a:t>
            </a:r>
          </a:p>
        </p:txBody>
      </p:sp>
      <p:sp>
        <p:nvSpPr>
          <p:cNvPr id="18" name="Textfeld 17">
            <a:hlinkClick r:id="rId6" action="ppaction://hlinksldjump"/>
            <a:extLst>
              <a:ext uri="{FF2B5EF4-FFF2-40B4-BE49-F238E27FC236}">
                <a16:creationId xmlns:a16="http://schemas.microsoft.com/office/drawing/2014/main" id="{64B15CFD-A853-62D0-77F3-934F7F67C6D7}"/>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0" name="Textfeld 19">
            <a:hlinkClick r:id="rId6" action="ppaction://hlinksldjump"/>
            <a:extLst>
              <a:ext uri="{FF2B5EF4-FFF2-40B4-BE49-F238E27FC236}">
                <a16:creationId xmlns:a16="http://schemas.microsoft.com/office/drawing/2014/main" id="{77BF4C62-C5CD-1D8A-A8A9-9E527DDA610C}"/>
              </a:ext>
            </a:extLst>
          </p:cNvPr>
          <p:cNvSpPr txBox="1"/>
          <p:nvPr/>
        </p:nvSpPr>
        <p:spPr>
          <a:xfrm>
            <a:off x="321920" y="9052817"/>
            <a:ext cx="1853697" cy="369332"/>
          </a:xfrm>
          <a:prstGeom prst="rect">
            <a:avLst/>
          </a:prstGeom>
          <a:noFill/>
        </p:spPr>
        <p:txBody>
          <a:bodyPr wrap="square" rtlCol="0">
            <a:spAutoFit/>
          </a:bodyPr>
          <a:lstStyle/>
          <a:p>
            <a:r>
              <a:rPr lang="de-DE" dirty="0">
                <a:hlinkClick r:id="" action="ppaction://noaction"/>
              </a:rPr>
              <a:t>zurück</a:t>
            </a:r>
            <a:endParaRPr lang="de-DE" dirty="0"/>
          </a:p>
        </p:txBody>
      </p:sp>
      <p:sp>
        <p:nvSpPr>
          <p:cNvPr id="21" name="Textfeld 20">
            <a:hlinkClick r:id="rId6" action="ppaction://hlinksldjump"/>
            <a:extLst>
              <a:ext uri="{FF2B5EF4-FFF2-40B4-BE49-F238E27FC236}">
                <a16:creationId xmlns:a16="http://schemas.microsoft.com/office/drawing/2014/main" id="{D73A4A84-53ED-48B7-0B86-66836CF216A5}"/>
              </a:ext>
            </a:extLst>
          </p:cNvPr>
          <p:cNvSpPr txBox="1"/>
          <p:nvPr/>
        </p:nvSpPr>
        <p:spPr>
          <a:xfrm>
            <a:off x="5459663" y="9052817"/>
            <a:ext cx="1853697" cy="369332"/>
          </a:xfrm>
          <a:prstGeom prst="rect">
            <a:avLst/>
          </a:prstGeom>
          <a:noFill/>
        </p:spPr>
        <p:txBody>
          <a:bodyPr wrap="square" rtlCol="0">
            <a:spAutoFit/>
          </a:bodyPr>
          <a:lstStyle/>
          <a:p>
            <a:r>
              <a:rPr lang="de-DE" dirty="0">
                <a:hlinkClick r:id="" action="ppaction://noaction"/>
              </a:rPr>
              <a:t>vorwärts</a:t>
            </a:r>
            <a:endParaRPr lang="de-DE" dirty="0"/>
          </a:p>
        </p:txBody>
      </p:sp>
      <p:sp>
        <p:nvSpPr>
          <p:cNvPr id="25" name="Textfeld 24">
            <a:extLst>
              <a:ext uri="{FF2B5EF4-FFF2-40B4-BE49-F238E27FC236}">
                <a16:creationId xmlns:a16="http://schemas.microsoft.com/office/drawing/2014/main" id="{B5DAB7DD-9D2A-A617-8067-E3F295CF8B9C}"/>
              </a:ext>
            </a:extLst>
          </p:cNvPr>
          <p:cNvSpPr txBox="1"/>
          <p:nvPr/>
        </p:nvSpPr>
        <p:spPr>
          <a:xfrm>
            <a:off x="514418" y="5644634"/>
            <a:ext cx="5829164" cy="3308598"/>
          </a:xfrm>
          <a:prstGeom prst="rect">
            <a:avLst/>
          </a:prstGeom>
          <a:noFill/>
        </p:spPr>
        <p:txBody>
          <a:bodyPr wrap="square" rtlCol="0">
            <a:spAutoFit/>
          </a:bodyPr>
          <a:lstStyle/>
          <a:p>
            <a:r>
              <a:rPr lang="de-DE" sz="1100" b="1" dirty="0"/>
              <a:t>Das Vorgesicht</a:t>
            </a:r>
          </a:p>
          <a:p>
            <a:r>
              <a:rPr lang="de-DE" sz="1100" dirty="0"/>
              <a:t>Vor 150 Jahren schauten die Saerbecker besorgt auf Ferdinand </a:t>
            </a:r>
            <a:r>
              <a:rPr lang="de-DE" sz="1100" dirty="0" err="1"/>
              <a:t>Konermann</a:t>
            </a:r>
            <a:r>
              <a:rPr lang="de-DE" sz="1100" dirty="0"/>
              <a:t>. Er besaß eine besondere Fähigkeit, die damals zu düsteren Gerüchten führte. </a:t>
            </a:r>
          </a:p>
          <a:p>
            <a:r>
              <a:rPr lang="de-DE" sz="1100" dirty="0"/>
              <a:t>Ferdinand </a:t>
            </a:r>
            <a:r>
              <a:rPr lang="de-DE" sz="1100" dirty="0" err="1"/>
              <a:t>Konermann</a:t>
            </a:r>
            <a:r>
              <a:rPr lang="de-DE" sz="1100" dirty="0"/>
              <a:t> war Zimmermann. Er wohnte mit seiner Familie im Dorf und hatte auch dort seine eigene Werkstatt. </a:t>
            </a:r>
          </a:p>
          <a:p>
            <a:r>
              <a:rPr lang="de-DE" sz="1100" dirty="0"/>
              <a:t>Ferdinand besaß eine seltene Gabe, auf die er weder stolz war noch mit der er glücklich sein konnte. Er konnte in die Zukunft sehen. Die Bilder, die er von der Zukunft sah, erschienen ihm immer im Traum. Die Leute sagten dazu: Ferdinand hat ein Vorgesicht.</a:t>
            </a:r>
          </a:p>
          <a:p>
            <a:r>
              <a:rPr lang="de-DE" sz="1100" dirty="0"/>
              <a:t>Eine Geschichte aus der Zukunft hat sich erhalten:</a:t>
            </a:r>
          </a:p>
          <a:p>
            <a:r>
              <a:rPr lang="de-DE" sz="1100" dirty="0"/>
              <a:t>Eines morgens wachte Ferdinand Schweiß gebadet auf. Ich habe letzte nach wieder in die Zukunft gesehen, erzählte er. Ich sah zwei riesige Schlangen, die sich im Dunkeln entgegenkamen.</a:t>
            </a:r>
          </a:p>
          <a:p>
            <a:r>
              <a:rPr lang="de-DE" sz="1100" dirty="0"/>
              <a:t>Vorne hatten sie ganz viele weiße Augen, und hinten genauso viele rote Augen.</a:t>
            </a:r>
          </a:p>
          <a:p>
            <a:r>
              <a:rPr lang="de-DE" sz="1100" dirty="0"/>
              <a:t>Die Schlangen bewegten sich nicht durch das Dorf , sondern um unser Dorf herum. Die eine kam aus Richtung Greven und wollte nach Ibbenbüren. Die andere schlängelte sich parallel zur ersten, jedoch in entgegen gesetzter Richtung.</a:t>
            </a:r>
          </a:p>
          <a:p>
            <a:r>
              <a:rPr lang="de-DE" sz="1100" dirty="0"/>
              <a:t>Die Leute, die vom Traum hörten, schüttelten nur den Kopf. Niemand konnte den Traum deuten. </a:t>
            </a:r>
          </a:p>
          <a:p>
            <a:r>
              <a:rPr lang="de-DE" sz="1100" dirty="0"/>
              <a:t>Aber ihr wisst bestimmt, was er vorausgesehen hat:</a:t>
            </a:r>
          </a:p>
          <a:p>
            <a:r>
              <a:rPr lang="de-DE" sz="1100" dirty="0"/>
              <a:t>Na klar: Gemeint ist die Umgehungsstraße, auf der nachts die Autoschlangen mit weißen Scheinwerfern vorne und roten Rücklichtern zu sehen sind.</a:t>
            </a:r>
          </a:p>
        </p:txBody>
      </p:sp>
      <p:pic>
        <p:nvPicPr>
          <p:cNvPr id="2" name="Station08 Das Vorgesicht">
            <a:hlinkClick r:id="" action="ppaction://media"/>
            <a:extLst>
              <a:ext uri="{FF2B5EF4-FFF2-40B4-BE49-F238E27FC236}">
                <a16:creationId xmlns:a16="http://schemas.microsoft.com/office/drawing/2014/main" id="{94B188AC-545B-F0E6-39DA-DACAE0E6A9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02567" y="5283321"/>
            <a:ext cx="304800" cy="304800"/>
          </a:xfrm>
          <a:prstGeom prst="rect">
            <a:avLst/>
          </a:prstGeom>
        </p:spPr>
      </p:pic>
    </p:spTree>
    <p:extLst>
      <p:ext uri="{BB962C8B-B14F-4D97-AF65-F5344CB8AC3E}">
        <p14:creationId xmlns:p14="http://schemas.microsoft.com/office/powerpoint/2010/main" val="11538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19451-422B-537A-4BB2-C1021E257EDE}"/>
            </a:ext>
          </a:extLst>
        </p:cNvPr>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95790FE6-2CA3-E4D5-08C7-2BA5BF3DC906}"/>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9247" r="9247"/>
          <a:stretch/>
        </p:blipFill>
        <p:spPr>
          <a:xfrm>
            <a:off x="2677797" y="891412"/>
            <a:ext cx="1295307" cy="1609189"/>
          </a:xfrm>
        </p:spPr>
      </p:pic>
      <p:sp>
        <p:nvSpPr>
          <p:cNvPr id="12" name="Rechteck 11">
            <a:extLst>
              <a:ext uri="{FF2B5EF4-FFF2-40B4-BE49-F238E27FC236}">
                <a16:creationId xmlns:a16="http://schemas.microsoft.com/office/drawing/2014/main" id="{D0BBE90E-C160-615D-FD04-F570EDF58C0D}"/>
              </a:ext>
            </a:extLst>
          </p:cNvPr>
          <p:cNvSpPr/>
          <p:nvPr/>
        </p:nvSpPr>
        <p:spPr>
          <a:xfrm>
            <a:off x="793279" y="2811573"/>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7FA0FDB7-5F1A-F38A-0663-173B8D527415}"/>
              </a:ext>
            </a:extLst>
          </p:cNvPr>
          <p:cNvSpPr/>
          <p:nvPr/>
        </p:nvSpPr>
        <p:spPr>
          <a:xfrm>
            <a:off x="2750204" y="2796913"/>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1C39EAEB-6D2B-C988-EE96-D013A6661CD6}"/>
              </a:ext>
            </a:extLst>
          </p:cNvPr>
          <p:cNvSpPr txBox="1"/>
          <p:nvPr/>
        </p:nvSpPr>
        <p:spPr>
          <a:xfrm>
            <a:off x="1259954" y="163869"/>
            <a:ext cx="4423950" cy="461665"/>
          </a:xfrm>
          <a:prstGeom prst="rect">
            <a:avLst/>
          </a:prstGeom>
          <a:noFill/>
        </p:spPr>
        <p:txBody>
          <a:bodyPr wrap="square" rtlCol="0">
            <a:spAutoFit/>
          </a:bodyPr>
          <a:lstStyle/>
          <a:p>
            <a:pPr algn="ctr"/>
            <a:r>
              <a:rPr lang="de-DE" sz="2400" b="1" dirty="0"/>
              <a:t>Das Taschentuch</a:t>
            </a:r>
          </a:p>
        </p:txBody>
      </p:sp>
      <p:sp>
        <p:nvSpPr>
          <p:cNvPr id="17" name="Rechteck 16">
            <a:extLst>
              <a:ext uri="{FF2B5EF4-FFF2-40B4-BE49-F238E27FC236}">
                <a16:creationId xmlns:a16="http://schemas.microsoft.com/office/drawing/2014/main" id="{EDAA5C3F-B98A-16EF-B23D-2959B0FE5081}"/>
              </a:ext>
            </a:extLst>
          </p:cNvPr>
          <p:cNvSpPr/>
          <p:nvPr/>
        </p:nvSpPr>
        <p:spPr>
          <a:xfrm>
            <a:off x="2175617" y="9125157"/>
            <a:ext cx="2299668"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Künstlergarten</a:t>
            </a:r>
          </a:p>
        </p:txBody>
      </p:sp>
      <p:sp>
        <p:nvSpPr>
          <p:cNvPr id="18" name="Textfeld 17">
            <a:hlinkClick r:id="rId6" action="ppaction://hlinksldjump"/>
            <a:extLst>
              <a:ext uri="{FF2B5EF4-FFF2-40B4-BE49-F238E27FC236}">
                <a16:creationId xmlns:a16="http://schemas.microsoft.com/office/drawing/2014/main" id="{D1446E94-8823-C887-FF36-9B68AA412732}"/>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24891796-EBC2-3042-FF0D-A2BAF7CA86E3}"/>
              </a:ext>
            </a:extLst>
          </p:cNvPr>
          <p:cNvSpPr txBox="1"/>
          <p:nvPr/>
        </p:nvSpPr>
        <p:spPr>
          <a:xfrm>
            <a:off x="639234" y="3225843"/>
            <a:ext cx="5829164" cy="5524589"/>
          </a:xfrm>
          <a:prstGeom prst="rect">
            <a:avLst/>
          </a:prstGeom>
          <a:noFill/>
        </p:spPr>
        <p:txBody>
          <a:bodyPr wrap="square" rtlCol="0">
            <a:spAutoFit/>
          </a:bodyPr>
          <a:lstStyle/>
          <a:p>
            <a:r>
              <a:rPr lang="de-DE" sz="1200" b="1" dirty="0"/>
              <a:t>Das Taschentuch </a:t>
            </a:r>
          </a:p>
          <a:p>
            <a:r>
              <a:rPr lang="de-DE" sz="1100" dirty="0"/>
              <a:t>Die Familie des Wagenbauers </a:t>
            </a:r>
            <a:r>
              <a:rPr lang="de-DE" sz="1100" dirty="0" err="1"/>
              <a:t>Düühtsch</a:t>
            </a:r>
            <a:r>
              <a:rPr lang="de-DE" sz="1100" dirty="0"/>
              <a:t> wohnte vor über 100 Jahren in einem kleinen Haus nahe </a:t>
            </a:r>
          </a:p>
          <a:p>
            <a:r>
              <a:rPr lang="de-DE" sz="1100" dirty="0"/>
              <a:t>dem Dorf an der Ibbenbürener Straße. </a:t>
            </a:r>
          </a:p>
          <a:p>
            <a:r>
              <a:rPr lang="de-DE" sz="1100" dirty="0"/>
              <a:t>Oma Dütsch, die alle liebevoll </a:t>
            </a:r>
            <a:r>
              <a:rPr lang="de-DE" sz="1100" dirty="0" err="1"/>
              <a:t>Libbeth</a:t>
            </a:r>
            <a:r>
              <a:rPr lang="de-DE" sz="1100" dirty="0"/>
              <a:t> nannten, war jetzt ein Jahr schon Witwe. </a:t>
            </a:r>
          </a:p>
          <a:p>
            <a:r>
              <a:rPr lang="de-DE" sz="1100" dirty="0"/>
              <a:t>Seitdem sie in Trauer war, sah man </a:t>
            </a:r>
            <a:r>
              <a:rPr lang="de-DE" sz="1100" dirty="0" err="1"/>
              <a:t>Libbeth</a:t>
            </a:r>
            <a:r>
              <a:rPr lang="de-DE" sz="1100" dirty="0"/>
              <a:t> nur noch in Schwarz gekleidet.</a:t>
            </a:r>
          </a:p>
          <a:p>
            <a:r>
              <a:rPr lang="de-DE" sz="1100" dirty="0"/>
              <a:t>Sie trug stets ein schlichtes schwarzes langes Kleid, ebenso farbige Strümpfe und entsprechende </a:t>
            </a:r>
          </a:p>
          <a:p>
            <a:r>
              <a:rPr lang="de-DE" sz="1100" dirty="0"/>
              <a:t>flache schwarze Schnürschuhe. Ihr graues langes Haar hatte sie zu einem Dutt zusammengebunden.</a:t>
            </a:r>
          </a:p>
          <a:p>
            <a:r>
              <a:rPr lang="de-DE" sz="1100" dirty="0"/>
              <a:t>Anton fehlte ihr. Sie musste noch jeden Tag an ihren Mann denken. Und sie besuchte auch jeden </a:t>
            </a:r>
          </a:p>
          <a:p>
            <a:r>
              <a:rPr lang="de-DE" sz="1100" dirty="0"/>
              <a:t>Tag die heilige Messe um 7 Uhr, um für ihn zu beten. Das musste sie ihrem Mann am Sterbebett </a:t>
            </a:r>
          </a:p>
          <a:p>
            <a:r>
              <a:rPr lang="de-DE" sz="1100" dirty="0"/>
              <a:t>versprechen, weil er Angst hatte, sonst zu lange im Fegefeuer schmoren zu müssen.</a:t>
            </a:r>
          </a:p>
          <a:p>
            <a:r>
              <a:rPr lang="de-DE" sz="1100" dirty="0" err="1"/>
              <a:t>Libbet</a:t>
            </a:r>
            <a:r>
              <a:rPr lang="de-DE" sz="1100" dirty="0"/>
              <a:t> hatte seither ihr Versprechen gehalten und war jeden Morgen zur Kirche gegangen. </a:t>
            </a:r>
          </a:p>
          <a:p>
            <a:r>
              <a:rPr lang="de-DE" sz="1100" dirty="0"/>
              <a:t>Just an dem Tag, an dem sich der Tod von Anton jährte, überkam sie wieder die tiefe  Trauer und </a:t>
            </a:r>
          </a:p>
          <a:p>
            <a:r>
              <a:rPr lang="de-DE" sz="1100" dirty="0"/>
              <a:t>musste in der Kirche weinen. </a:t>
            </a:r>
            <a:r>
              <a:rPr lang="de-DE" sz="1100" dirty="0" err="1"/>
              <a:t>Libbeth</a:t>
            </a:r>
            <a:r>
              <a:rPr lang="de-DE" sz="1100" dirty="0"/>
              <a:t> zog ihr Taschentuch aus feinstem Leinen aus der Tasche und wischte sich die Tränen ab.</a:t>
            </a:r>
          </a:p>
          <a:p>
            <a:r>
              <a:rPr lang="de-DE" sz="1100" dirty="0"/>
              <a:t>Dann machte sie sich auf den Heimweg, der hier am </a:t>
            </a:r>
            <a:r>
              <a:rPr lang="de-DE" sz="1100" dirty="0" err="1"/>
              <a:t>Bussmannsbach</a:t>
            </a:r>
            <a:r>
              <a:rPr lang="de-DE" sz="1100" dirty="0"/>
              <a:t> herführte. </a:t>
            </a:r>
          </a:p>
          <a:p>
            <a:r>
              <a:rPr lang="de-DE" sz="1100" dirty="0"/>
              <a:t>In der Morgendämmerung war die </a:t>
            </a:r>
            <a:r>
              <a:rPr lang="de-DE" sz="1100" dirty="0" err="1"/>
              <a:t>Bachaue</a:t>
            </a:r>
            <a:r>
              <a:rPr lang="de-DE" sz="1100" dirty="0"/>
              <a:t> noch in Nebel gehüllt. Plötzlich erschrak sie. </a:t>
            </a:r>
          </a:p>
          <a:p>
            <a:r>
              <a:rPr lang="de-DE" sz="1100" dirty="0"/>
              <a:t>Im Nebel kam ihr eine Männergestalt entgegen. Wer mochte es so früh sein? Da sprach der Mann: Hab keine Angst, ich bin doch Anton, dein Mann. Ich wollte mich nur bei dir </a:t>
            </a:r>
          </a:p>
          <a:p>
            <a:r>
              <a:rPr lang="de-DE" sz="1100" dirty="0"/>
              <a:t>bedanken. Ich bin im Himmel angekommen. Dann reichte er ihr die Hand zum Abschied und verschwand wieder im Nebel.</a:t>
            </a:r>
          </a:p>
          <a:p>
            <a:r>
              <a:rPr lang="de-DE" sz="1100" dirty="0"/>
              <a:t>Freudestrahlend und froh ging </a:t>
            </a:r>
            <a:r>
              <a:rPr lang="de-DE" sz="1100" dirty="0" err="1"/>
              <a:t>Libbeth</a:t>
            </a:r>
            <a:r>
              <a:rPr lang="de-DE" sz="1100" dirty="0"/>
              <a:t> nach Hause. Die Familie wartete schon, um mit ihr zu frühstücken. Sie erzählte begeistert die Neuigkeit, die sie gerade von Anton gehört hatte, doch alle waren nur entsetzt. „Oma“, sagte die jüngste Enkeltochter, „ich glaube du bist alt und verrückt geworden.!" und alle anderen </a:t>
            </a:r>
            <a:r>
              <a:rPr lang="de-DE" sz="1100" dirty="0" err="1"/>
              <a:t>nicktend</a:t>
            </a:r>
            <a:r>
              <a:rPr lang="de-DE" sz="1100" dirty="0"/>
              <a:t> zustimmend.</a:t>
            </a:r>
          </a:p>
          <a:p>
            <a:r>
              <a:rPr lang="de-DE" sz="1100" dirty="0"/>
              <a:t>Da hielt </a:t>
            </a:r>
            <a:r>
              <a:rPr lang="de-DE" sz="1100" dirty="0" err="1"/>
              <a:t>Libbeth</a:t>
            </a:r>
            <a:r>
              <a:rPr lang="de-DE" sz="1100" dirty="0"/>
              <a:t> ihre rechte Hand hoch, die immer noch geballt war.</a:t>
            </a:r>
          </a:p>
          <a:p>
            <a:r>
              <a:rPr lang="de-DE" sz="1100" dirty="0" err="1"/>
              <a:t>Libbeth</a:t>
            </a:r>
            <a:r>
              <a:rPr lang="de-DE" sz="1100" dirty="0"/>
              <a:t> öffnete sie, so dass alle sie sehen konnten, was in ihr war. Dann sagte sie: „Er hat mir doch zum Abschied die Hand gegeben.“ Zum Vorschein kam ihr Taschentuch und im Taschentuch war </a:t>
            </a:r>
          </a:p>
          <a:p>
            <a:r>
              <a:rPr lang="de-DE" sz="1100" dirty="0"/>
              <a:t>deutlich der Brandabdruck einer Männerhand zu erkennen.</a:t>
            </a:r>
          </a:p>
          <a:p>
            <a:r>
              <a:rPr lang="de-DE" sz="1100" dirty="0"/>
              <a:t>Damit hatte </a:t>
            </a:r>
            <a:r>
              <a:rPr lang="de-DE" sz="1100" dirty="0" err="1"/>
              <a:t>Libbeth</a:t>
            </a:r>
            <a:r>
              <a:rPr lang="de-DE" sz="1100" dirty="0"/>
              <a:t>  alle überzeugt. Opa Anton war gut im Himmel angekommen.</a:t>
            </a:r>
          </a:p>
          <a:p>
            <a:r>
              <a:rPr lang="de-DE" sz="1100" dirty="0"/>
              <a:t>Das Taschentuch gibt es heute noch. Es wird in der alten Bibel der Familie Dütsch sicher aufbewahrt.</a:t>
            </a:r>
          </a:p>
        </p:txBody>
      </p:sp>
      <p:pic>
        <p:nvPicPr>
          <p:cNvPr id="2" name="Station09 Das Taschentuch">
            <a:hlinkClick r:id="" action="ppaction://media"/>
            <a:extLst>
              <a:ext uri="{FF2B5EF4-FFF2-40B4-BE49-F238E27FC236}">
                <a16:creationId xmlns:a16="http://schemas.microsoft.com/office/drawing/2014/main" id="{C5D03AED-6C67-66E3-FEF6-E2A34CD330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33937" y="2771058"/>
            <a:ext cx="304800" cy="304800"/>
          </a:xfrm>
          <a:prstGeom prst="rect">
            <a:avLst/>
          </a:prstGeom>
        </p:spPr>
      </p:pic>
    </p:spTree>
    <p:extLst>
      <p:ext uri="{BB962C8B-B14F-4D97-AF65-F5344CB8AC3E}">
        <p14:creationId xmlns:p14="http://schemas.microsoft.com/office/powerpoint/2010/main" val="64781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B2E30-8144-4945-7711-D5F815B0FA22}"/>
            </a:ext>
          </a:extLst>
        </p:cNvPr>
        <p:cNvGrpSpPr/>
        <p:nvPr/>
      </p:nvGrpSpPr>
      <p:grpSpPr>
        <a:xfrm>
          <a:off x="0" y="0"/>
          <a:ext cx="0" cy="0"/>
          <a:chOff x="0" y="0"/>
          <a:chExt cx="0" cy="0"/>
        </a:xfrm>
      </p:grpSpPr>
      <p:sp>
        <p:nvSpPr>
          <p:cNvPr id="16" name="Textfeld 15">
            <a:extLst>
              <a:ext uri="{FF2B5EF4-FFF2-40B4-BE49-F238E27FC236}">
                <a16:creationId xmlns:a16="http://schemas.microsoft.com/office/drawing/2014/main" id="{40825882-5457-3730-E38A-EE13A9162C11}"/>
              </a:ext>
            </a:extLst>
          </p:cNvPr>
          <p:cNvSpPr txBox="1"/>
          <p:nvPr/>
        </p:nvSpPr>
        <p:spPr>
          <a:xfrm>
            <a:off x="1151777" y="167864"/>
            <a:ext cx="4423950" cy="461665"/>
          </a:xfrm>
          <a:prstGeom prst="rect">
            <a:avLst/>
          </a:prstGeom>
          <a:noFill/>
        </p:spPr>
        <p:txBody>
          <a:bodyPr wrap="square" rtlCol="0">
            <a:spAutoFit/>
          </a:bodyPr>
          <a:lstStyle/>
          <a:p>
            <a:pPr algn="ctr"/>
            <a:r>
              <a:rPr lang="de-DE" sz="2400" b="1" dirty="0"/>
              <a:t>Am Ziel</a:t>
            </a:r>
          </a:p>
        </p:txBody>
      </p:sp>
      <p:sp>
        <p:nvSpPr>
          <p:cNvPr id="17" name="Rechteck 16">
            <a:extLst>
              <a:ext uri="{FF2B5EF4-FFF2-40B4-BE49-F238E27FC236}">
                <a16:creationId xmlns:a16="http://schemas.microsoft.com/office/drawing/2014/main" id="{45C8F63B-C3CC-F033-B8DC-9829FD66AED0}"/>
              </a:ext>
            </a:extLst>
          </p:cNvPr>
          <p:cNvSpPr/>
          <p:nvPr/>
        </p:nvSpPr>
        <p:spPr>
          <a:xfrm>
            <a:off x="2175617" y="9125157"/>
            <a:ext cx="2299668"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Dorfschule</a:t>
            </a:r>
          </a:p>
        </p:txBody>
      </p:sp>
      <p:sp>
        <p:nvSpPr>
          <p:cNvPr id="18" name="Textfeld 17">
            <a:hlinkClick r:id="rId3" action="ppaction://hlinksldjump"/>
            <a:extLst>
              <a:ext uri="{FF2B5EF4-FFF2-40B4-BE49-F238E27FC236}">
                <a16:creationId xmlns:a16="http://schemas.microsoft.com/office/drawing/2014/main" id="{4D34A74A-87B6-036D-B15A-FF3369F1762D}"/>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A19AF0F6-AE53-B4A8-E15E-85825D2F4E19}"/>
              </a:ext>
            </a:extLst>
          </p:cNvPr>
          <p:cNvSpPr txBox="1"/>
          <p:nvPr/>
        </p:nvSpPr>
        <p:spPr>
          <a:xfrm>
            <a:off x="1028836" y="5816754"/>
            <a:ext cx="5829164" cy="1015663"/>
          </a:xfrm>
          <a:prstGeom prst="rect">
            <a:avLst/>
          </a:prstGeom>
          <a:noFill/>
        </p:spPr>
        <p:txBody>
          <a:bodyPr wrap="square" rtlCol="0">
            <a:spAutoFit/>
          </a:bodyPr>
          <a:lstStyle/>
          <a:p>
            <a:r>
              <a:rPr lang="de-DE" sz="1200" b="1" dirty="0"/>
              <a:t>Ende einer Tour</a:t>
            </a:r>
          </a:p>
          <a:p>
            <a:r>
              <a:rPr lang="de-DE" sz="1200" dirty="0"/>
              <a:t>Ich hoffe, dass die Tour euch gefallen hat.</a:t>
            </a:r>
          </a:p>
          <a:p>
            <a:endParaRPr lang="de-DE" sz="1200" dirty="0"/>
          </a:p>
          <a:p>
            <a:r>
              <a:rPr lang="de-DE" sz="1200" dirty="0"/>
              <a:t>Wir wünschen euch eine wunderbare Übernachtung in der alten Dorfschule.</a:t>
            </a:r>
          </a:p>
          <a:p>
            <a:endParaRPr lang="de-DE" sz="1200" dirty="0"/>
          </a:p>
        </p:txBody>
      </p:sp>
      <p:pic>
        <p:nvPicPr>
          <p:cNvPr id="4" name="Inhaltsplatzhalter 4">
            <a:extLst>
              <a:ext uri="{FF2B5EF4-FFF2-40B4-BE49-F238E27FC236}">
                <a16:creationId xmlns:a16="http://schemas.microsoft.com/office/drawing/2014/main" id="{9B795A9E-454E-3F41-6F3B-E160F3466259}"/>
              </a:ext>
            </a:extLst>
          </p:cNvPr>
          <p:cNvPicPr>
            <a:picLocks noChangeAspect="1"/>
          </p:cNvPicPr>
          <p:nvPr/>
        </p:nvPicPr>
        <p:blipFill>
          <a:blip r:embed="rId4">
            <a:extLst>
              <a:ext uri="{28A0092B-C50C-407E-A947-70E740481C1C}">
                <a14:useLocalDpi xmlns:a14="http://schemas.microsoft.com/office/drawing/2010/main" val="0"/>
              </a:ext>
            </a:extLst>
          </a:blip>
          <a:srcRect l="2740" r="38521"/>
          <a:stretch>
            <a:fillRect/>
          </a:stretch>
        </p:blipFill>
        <p:spPr>
          <a:xfrm>
            <a:off x="1151777" y="1180766"/>
            <a:ext cx="4235676" cy="3933944"/>
          </a:xfrm>
          <a:prstGeom prst="rect">
            <a:avLst/>
          </a:prstGeom>
        </p:spPr>
      </p:pic>
      <p:pic>
        <p:nvPicPr>
          <p:cNvPr id="7" name="Grafik 6" descr="A black and white checkered flag with a white stripe, standing erect, with a polished, metallic pole.&#10;&#10;KI-generierte Inhalte können fehlerhaft sein.">
            <a:extLst>
              <a:ext uri="{FF2B5EF4-FFF2-40B4-BE49-F238E27FC236}">
                <a16:creationId xmlns:a16="http://schemas.microsoft.com/office/drawing/2014/main" id="{9D427262-47C8-8C6B-928B-34CE53168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211" y="6974774"/>
            <a:ext cx="3122808" cy="1703350"/>
          </a:xfrm>
          <a:prstGeom prst="rect">
            <a:avLst/>
          </a:prstGeom>
        </p:spPr>
      </p:pic>
    </p:spTree>
    <p:extLst>
      <p:ext uri="{BB962C8B-B14F-4D97-AF65-F5344CB8AC3E}">
        <p14:creationId xmlns:p14="http://schemas.microsoft.com/office/powerpoint/2010/main" val="1563556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A5499A-2B45-385E-515E-26F252036B3E}"/>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2323DE7E-DD26-A846-0188-388ECACAD546}"/>
              </a:ext>
            </a:extLst>
          </p:cNvPr>
          <p:cNvSpPr>
            <a:spLocks noGrp="1"/>
          </p:cNvSpPr>
          <p:nvPr>
            <p:ph idx="1"/>
          </p:nvPr>
        </p:nvSpPr>
        <p:spPr/>
        <p:txBody>
          <a:bodyPr/>
          <a:lstStyle/>
          <a:p>
            <a:endParaRPr lang="de-DE"/>
          </a:p>
        </p:txBody>
      </p:sp>
      <p:pic>
        <p:nvPicPr>
          <p:cNvPr id="5" name="Grafik 4" descr="D&#10;&#10;KI-generierte Inhalte können fehlerhaft sein.">
            <a:extLst>
              <a:ext uri="{FF2B5EF4-FFF2-40B4-BE49-F238E27FC236}">
                <a16:creationId xmlns:a16="http://schemas.microsoft.com/office/drawing/2014/main" id="{64C7672F-B646-1685-5C4C-414987585229}"/>
              </a:ext>
            </a:extLst>
          </p:cNvPr>
          <p:cNvPicPr>
            <a:picLocks noChangeAspect="1"/>
          </p:cNvPicPr>
          <p:nvPr/>
        </p:nvPicPr>
        <p:blipFill>
          <a:blip r:embed="rId2"/>
          <a:stretch>
            <a:fillRect/>
          </a:stretch>
        </p:blipFill>
        <p:spPr>
          <a:xfrm>
            <a:off x="-15240" y="0"/>
            <a:ext cx="6862682" cy="9906000"/>
          </a:xfrm>
          <a:prstGeom prst="rect">
            <a:avLst/>
          </a:prstGeom>
        </p:spPr>
      </p:pic>
    </p:spTree>
    <p:extLst>
      <p:ext uri="{BB962C8B-B14F-4D97-AF65-F5344CB8AC3E}">
        <p14:creationId xmlns:p14="http://schemas.microsoft.com/office/powerpoint/2010/main" val="3496363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B23CFBD-41E9-BBDB-619A-4644A3039E0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740" r="38521"/>
          <a:stretch>
            <a:fillRect/>
          </a:stretch>
        </p:blipFill>
        <p:spPr>
          <a:xfrm>
            <a:off x="1473958" y="1010005"/>
            <a:ext cx="3474425" cy="3226921"/>
          </a:xfrm>
        </p:spPr>
      </p:pic>
      <p:sp>
        <p:nvSpPr>
          <p:cNvPr id="12" name="Rechteck 11">
            <a:extLst>
              <a:ext uri="{FF2B5EF4-FFF2-40B4-BE49-F238E27FC236}">
                <a16:creationId xmlns:a16="http://schemas.microsoft.com/office/drawing/2014/main" id="{0200B14E-62C9-2A6F-99D9-538CBE7DAF58}"/>
              </a:ext>
            </a:extLst>
          </p:cNvPr>
          <p:cNvSpPr/>
          <p:nvPr/>
        </p:nvSpPr>
        <p:spPr>
          <a:xfrm>
            <a:off x="655092"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0D2603AF-7694-2D5E-2CE3-3E8A28143B4C}"/>
              </a:ext>
            </a:extLst>
          </p:cNvPr>
          <p:cNvSpPr/>
          <p:nvPr/>
        </p:nvSpPr>
        <p:spPr>
          <a:xfrm>
            <a:off x="2598821"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7C8C7342-E93A-2498-F809-2A131918B49D}"/>
              </a:ext>
            </a:extLst>
          </p:cNvPr>
          <p:cNvSpPr txBox="1"/>
          <p:nvPr/>
        </p:nvSpPr>
        <p:spPr>
          <a:xfrm>
            <a:off x="1873249" y="322857"/>
            <a:ext cx="3111500" cy="461665"/>
          </a:xfrm>
          <a:prstGeom prst="rect">
            <a:avLst/>
          </a:prstGeom>
          <a:noFill/>
        </p:spPr>
        <p:txBody>
          <a:bodyPr wrap="square" rtlCol="0">
            <a:spAutoFit/>
          </a:bodyPr>
          <a:lstStyle/>
          <a:p>
            <a:pPr algn="ctr"/>
            <a:r>
              <a:rPr lang="de-DE" sz="2400" b="1" dirty="0"/>
              <a:t>Die alte Dorfschule</a:t>
            </a:r>
          </a:p>
        </p:txBody>
      </p:sp>
      <p:sp>
        <p:nvSpPr>
          <p:cNvPr id="17" name="Rechteck 16">
            <a:extLst>
              <a:ext uri="{FF2B5EF4-FFF2-40B4-BE49-F238E27FC236}">
                <a16:creationId xmlns:a16="http://schemas.microsoft.com/office/drawing/2014/main" id="{6D3E1B33-A41C-7AA3-B8AF-26ED8654EC49}"/>
              </a:ext>
            </a:extLst>
          </p:cNvPr>
          <p:cNvSpPr/>
          <p:nvPr/>
        </p:nvSpPr>
        <p:spPr>
          <a:xfrm>
            <a:off x="2379717" y="9125157"/>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Alte Dorfschule</a:t>
            </a:r>
          </a:p>
        </p:txBody>
      </p:sp>
      <p:sp>
        <p:nvSpPr>
          <p:cNvPr id="18" name="Textfeld 17">
            <a:hlinkClick r:id="rId5" action="ppaction://hlinksldjump"/>
            <a:extLst>
              <a:ext uri="{FF2B5EF4-FFF2-40B4-BE49-F238E27FC236}">
                <a16:creationId xmlns:a16="http://schemas.microsoft.com/office/drawing/2014/main" id="{4D5061E2-5AD3-75A0-6693-1E84F18C3346}"/>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66FE5A18-2365-BB3C-C60D-C2279788E5AF}"/>
              </a:ext>
            </a:extLst>
          </p:cNvPr>
          <p:cNvSpPr txBox="1"/>
          <p:nvPr/>
        </p:nvSpPr>
        <p:spPr>
          <a:xfrm>
            <a:off x="557349" y="5564777"/>
            <a:ext cx="5829164" cy="3693319"/>
          </a:xfrm>
          <a:prstGeom prst="rect">
            <a:avLst/>
          </a:prstGeom>
          <a:noFill/>
        </p:spPr>
        <p:txBody>
          <a:bodyPr wrap="square" rtlCol="0">
            <a:spAutoFit/>
          </a:bodyPr>
          <a:lstStyle/>
          <a:p>
            <a:r>
              <a:rPr lang="de-DE" sz="1200" dirty="0"/>
              <a:t>Heute übernachtet ihr an einem ganz besonderen Ort – in einer alten Volksschule aus dem Jahr 1906! </a:t>
            </a:r>
          </a:p>
          <a:p>
            <a:r>
              <a:rPr lang="de-DE" sz="1200" dirty="0"/>
              <a:t>Das ist über 120 Jahre her, und das Schulleben sah damals ganz anders aus als heute.</a:t>
            </a:r>
          </a:p>
          <a:p>
            <a:endParaRPr lang="de-DE" sz="1200" dirty="0"/>
          </a:p>
          <a:p>
            <a:r>
              <a:rPr lang="de-DE" sz="1200" dirty="0"/>
              <a:t>Früher lernten **zwei Schuljahrgänge gemeinsam in einem Klassenraum. Die Kinder saßen auf harten Holzbänken, und der Lehrer war eine sehr strenge </a:t>
            </a:r>
            <a:r>
              <a:rPr lang="de-DE" sz="1200" dirty="0" err="1"/>
              <a:t>Pspektsperson</a:t>
            </a:r>
            <a:r>
              <a:rPr lang="de-DE" sz="1200" dirty="0"/>
              <a:t>. Disziplin und Gehorsam waren wichtig, und leider gehörte sogar noch der Rohrstock zum Schulalltag.</a:t>
            </a:r>
          </a:p>
          <a:p>
            <a:endParaRPr lang="de-DE" sz="1200" dirty="0"/>
          </a:p>
          <a:p>
            <a:r>
              <a:rPr lang="de-DE" sz="1200" dirty="0"/>
              <a:t>Viele Kinder trugen Holzschuhe, die laut klapperten. Die Mädchen kamen oft mit einer **weißen Schürze** zur Schule. Geschrieben wurde auf Schiefertafeln, nicht in Heften, und im Winter war es kalt, weil es nur einen Ofen gab.</a:t>
            </a:r>
          </a:p>
          <a:p>
            <a:endParaRPr lang="de-DE" sz="1200" dirty="0"/>
          </a:p>
          <a:p>
            <a:r>
              <a:rPr lang="de-DE" sz="1200" dirty="0"/>
              <a:t>Heute dürft ihr hier schlafen – an einem Ort voller spannender Geschichte.** Vielleicht hört ihr nachts das Knarren der Dielen und könnt euch vorstellen, wie Kinder hier früher gelernt und geträumt haben.</a:t>
            </a:r>
          </a:p>
          <a:p>
            <a:endParaRPr lang="de-DE" sz="1200" dirty="0"/>
          </a:p>
          <a:p>
            <a:r>
              <a:rPr lang="de-DE" sz="1200" dirty="0"/>
              <a:t>In den Pausen spielten die Kinder nicht zusammen, Mädchen hier, die Jungs auf der anderen Seite zur Kirche hin.</a:t>
            </a:r>
          </a:p>
          <a:p>
            <a:endParaRPr lang="de-DE" dirty="0"/>
          </a:p>
        </p:txBody>
      </p:sp>
      <p:pic>
        <p:nvPicPr>
          <p:cNvPr id="3" name="Nachts_im_Klassenzimmer_von_1906">
            <a:hlinkClick r:id="" action="ppaction://media"/>
            <a:extLst>
              <a:ext uri="{FF2B5EF4-FFF2-40B4-BE49-F238E27FC236}">
                <a16:creationId xmlns:a16="http://schemas.microsoft.com/office/drawing/2014/main" id="{2592F682-A0B2-E25C-473B-EA6B8DE494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76738" y="4875213"/>
            <a:ext cx="304800" cy="304800"/>
          </a:xfrm>
          <a:prstGeom prst="rect">
            <a:avLst/>
          </a:prstGeom>
        </p:spPr>
      </p:pic>
    </p:spTree>
    <p:extLst>
      <p:ext uri="{BB962C8B-B14F-4D97-AF65-F5344CB8AC3E}">
        <p14:creationId xmlns:p14="http://schemas.microsoft.com/office/powerpoint/2010/main" val="602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6CC84-4D7F-DFD8-52EE-5189CFC4C7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BE4686-AA68-CF95-97A9-309756FDC884}"/>
              </a:ext>
            </a:extLst>
          </p:cNvPr>
          <p:cNvSpPr>
            <a:spLocks noGrp="1"/>
          </p:cNvSpPr>
          <p:nvPr>
            <p:ph type="title"/>
          </p:nvPr>
        </p:nvSpPr>
        <p:spPr>
          <a:xfrm>
            <a:off x="471488" y="1010005"/>
            <a:ext cx="5915025" cy="1914702"/>
          </a:xfrm>
        </p:spPr>
        <p:txBody>
          <a:bodyPr/>
          <a:lstStyle/>
          <a:p>
            <a:endParaRPr lang="de-DE"/>
          </a:p>
        </p:txBody>
      </p:sp>
      <p:pic>
        <p:nvPicPr>
          <p:cNvPr id="5" name="Inhaltsplatzhalter 4">
            <a:extLst>
              <a:ext uri="{FF2B5EF4-FFF2-40B4-BE49-F238E27FC236}">
                <a16:creationId xmlns:a16="http://schemas.microsoft.com/office/drawing/2014/main" id="{5E0F3587-7B70-490D-1B6E-707D20314705}"/>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471487" y="1010005"/>
            <a:ext cx="5915025" cy="3226921"/>
          </a:xfrm>
        </p:spPr>
      </p:pic>
      <p:sp>
        <p:nvSpPr>
          <p:cNvPr id="12" name="Rechteck 11">
            <a:extLst>
              <a:ext uri="{FF2B5EF4-FFF2-40B4-BE49-F238E27FC236}">
                <a16:creationId xmlns:a16="http://schemas.microsoft.com/office/drawing/2014/main" id="{EC6D4218-2F3C-4216-5A1F-88F0CBD93964}"/>
              </a:ext>
            </a:extLst>
          </p:cNvPr>
          <p:cNvSpPr/>
          <p:nvPr/>
        </p:nvSpPr>
        <p:spPr>
          <a:xfrm>
            <a:off x="655092"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1CB1BCD9-B17F-DC28-A402-84B5157E42AB}"/>
              </a:ext>
            </a:extLst>
          </p:cNvPr>
          <p:cNvSpPr/>
          <p:nvPr/>
        </p:nvSpPr>
        <p:spPr>
          <a:xfrm>
            <a:off x="2598821"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BF2FCD6C-F0E3-0E0A-962D-8AF8A33181AD}"/>
              </a:ext>
            </a:extLst>
          </p:cNvPr>
          <p:cNvSpPr txBox="1"/>
          <p:nvPr/>
        </p:nvSpPr>
        <p:spPr>
          <a:xfrm>
            <a:off x="1873249" y="322857"/>
            <a:ext cx="3111500" cy="461665"/>
          </a:xfrm>
          <a:prstGeom prst="rect">
            <a:avLst/>
          </a:prstGeom>
          <a:noFill/>
        </p:spPr>
        <p:txBody>
          <a:bodyPr wrap="square" rtlCol="0">
            <a:spAutoFit/>
          </a:bodyPr>
          <a:lstStyle/>
          <a:p>
            <a:pPr algn="ctr"/>
            <a:r>
              <a:rPr lang="de-DE" sz="2400" b="1" dirty="0"/>
              <a:t>Knochen statt Ball</a:t>
            </a:r>
          </a:p>
        </p:txBody>
      </p:sp>
      <p:sp>
        <p:nvSpPr>
          <p:cNvPr id="17" name="Rechteck 16">
            <a:extLst>
              <a:ext uri="{FF2B5EF4-FFF2-40B4-BE49-F238E27FC236}">
                <a16:creationId xmlns:a16="http://schemas.microsoft.com/office/drawing/2014/main" id="{0548F608-BD16-6467-480C-C5FB58391A5A}"/>
              </a:ext>
            </a:extLst>
          </p:cNvPr>
          <p:cNvSpPr/>
          <p:nvPr/>
        </p:nvSpPr>
        <p:spPr>
          <a:xfrm>
            <a:off x="2379717" y="9125157"/>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Auf dem Kirchplatz</a:t>
            </a:r>
          </a:p>
        </p:txBody>
      </p:sp>
      <p:sp>
        <p:nvSpPr>
          <p:cNvPr id="18" name="Textfeld 17">
            <a:hlinkClick r:id="rId6" action="ppaction://hlinksldjump"/>
            <a:extLst>
              <a:ext uri="{FF2B5EF4-FFF2-40B4-BE49-F238E27FC236}">
                <a16:creationId xmlns:a16="http://schemas.microsoft.com/office/drawing/2014/main" id="{66769DC9-8065-DCB1-B2A6-90D789DA6B2C}"/>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A57E9BBD-002B-72AA-8998-33A087958913}"/>
              </a:ext>
            </a:extLst>
          </p:cNvPr>
          <p:cNvSpPr txBox="1"/>
          <p:nvPr/>
        </p:nvSpPr>
        <p:spPr>
          <a:xfrm>
            <a:off x="471487" y="5319948"/>
            <a:ext cx="5829164" cy="2677656"/>
          </a:xfrm>
          <a:prstGeom prst="rect">
            <a:avLst/>
          </a:prstGeom>
          <a:noFill/>
        </p:spPr>
        <p:txBody>
          <a:bodyPr wrap="square" rtlCol="0">
            <a:spAutoFit/>
          </a:bodyPr>
          <a:lstStyle/>
          <a:p>
            <a:r>
              <a:rPr lang="de-DE" sz="1200" b="1" dirty="0"/>
              <a:t>Makaberes Spiel in der großen Pause</a:t>
            </a:r>
          </a:p>
          <a:p>
            <a:r>
              <a:rPr lang="de-DE" sz="1200" dirty="0"/>
              <a:t>Wir stehen hier auf dem Kirchplatz. Unter den Pflastersteinen, auf denen wir stehen, ruhen noch heute unsere Ahnen. Von ca. 800 nach Christus wurde hier in </a:t>
            </a:r>
            <a:r>
              <a:rPr lang="de-DE" sz="1200" dirty="0" err="1"/>
              <a:t>weihter</a:t>
            </a:r>
            <a:r>
              <a:rPr lang="de-DE" sz="1200" dirty="0"/>
              <a:t> Erde rund um die Kirche die Toten von Saerbeck beerdigt. Und das über 1000 Jahre lang. Übrigens: Wo waren die begehrtesten Plätze? Na klar, natürlich in der Kirche vor dem Altar, da war man auch in Tod dem Herrgott schon mal näher. </a:t>
            </a:r>
          </a:p>
          <a:p>
            <a:endParaRPr lang="de-DE" sz="1200" b="1" dirty="0"/>
          </a:p>
          <a:p>
            <a:r>
              <a:rPr lang="de-DE" sz="1200" dirty="0"/>
              <a:t>Nicht nur heute, auch früher schon wurden der Lernerfolg in der Schule regelmäßig überprüft. Erhalten geblieben ist ein solcher Ergebnisprotokoll einer solchen Visite, das mittlerweile über 200 Jahre alt ist. In diesem Bericht ist zu lesen: Es findet ein regelmäßiger Schulunterricht statt, sogar im Sommer, die Lehrer bringen den </a:t>
            </a:r>
            <a:r>
              <a:rPr lang="de-DE" sz="1200" dirty="0" err="1"/>
              <a:t>den</a:t>
            </a:r>
            <a:r>
              <a:rPr lang="de-DE" sz="1200" dirty="0"/>
              <a:t> Kindern den Katechismus und auch das Lesen, das Schreiben und das Rechnen bei. Doch was gar nicht geht, dass ist, dass die Jungs sich in der großen Pause mit den Gebeinen ihrer Vorfahren abwerfen. Hier ist in Saerbeck bringend Handlungsbedarf.</a:t>
            </a:r>
            <a:endParaRPr lang="de-DE" dirty="0"/>
          </a:p>
        </p:txBody>
      </p:sp>
      <p:pic>
        <p:nvPicPr>
          <p:cNvPr id="3" name="Saabecker_Schüler_warfen_mit_Knochen_ihrer_Vorfahren">
            <a:hlinkClick r:id="" action="ppaction://media"/>
            <a:extLst>
              <a:ext uri="{FF2B5EF4-FFF2-40B4-BE49-F238E27FC236}">
                <a16:creationId xmlns:a16="http://schemas.microsoft.com/office/drawing/2014/main" id="{BAD07D4C-A6D1-4E63-834E-1FD470CEB6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33888" y="4846638"/>
            <a:ext cx="304800" cy="304800"/>
          </a:xfrm>
          <a:prstGeom prst="rect">
            <a:avLst/>
          </a:prstGeom>
        </p:spPr>
      </p:pic>
    </p:spTree>
    <p:extLst>
      <p:ext uri="{BB962C8B-B14F-4D97-AF65-F5344CB8AC3E}">
        <p14:creationId xmlns:p14="http://schemas.microsoft.com/office/powerpoint/2010/main" val="360972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F4608-9C0D-6573-6CC8-1E8915392E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E77073-7A69-1BD0-85DD-7019FEE11C4D}"/>
              </a:ext>
            </a:extLst>
          </p:cNvPr>
          <p:cNvSpPr>
            <a:spLocks noGrp="1"/>
          </p:cNvSpPr>
          <p:nvPr>
            <p:ph type="title"/>
          </p:nvPr>
        </p:nvSpPr>
        <p:spPr>
          <a:xfrm>
            <a:off x="471488" y="1010005"/>
            <a:ext cx="5915025" cy="1914702"/>
          </a:xfrm>
        </p:spPr>
        <p:txBody>
          <a:bodyPr/>
          <a:lstStyle/>
          <a:p>
            <a:endParaRPr lang="de-DE"/>
          </a:p>
        </p:txBody>
      </p:sp>
      <p:pic>
        <p:nvPicPr>
          <p:cNvPr id="5" name="Inhaltsplatzhalter 4">
            <a:extLst>
              <a:ext uri="{FF2B5EF4-FFF2-40B4-BE49-F238E27FC236}">
                <a16:creationId xmlns:a16="http://schemas.microsoft.com/office/drawing/2014/main" id="{5C1B3542-7C56-B470-11FB-D2E74767047A}"/>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471487" y="1010005"/>
            <a:ext cx="5915025" cy="3226921"/>
          </a:xfrm>
        </p:spPr>
      </p:pic>
      <p:sp>
        <p:nvSpPr>
          <p:cNvPr id="12" name="Rechteck 11">
            <a:extLst>
              <a:ext uri="{FF2B5EF4-FFF2-40B4-BE49-F238E27FC236}">
                <a16:creationId xmlns:a16="http://schemas.microsoft.com/office/drawing/2014/main" id="{33FFA391-3015-E7C1-1323-4908CE21E3B4}"/>
              </a:ext>
            </a:extLst>
          </p:cNvPr>
          <p:cNvSpPr/>
          <p:nvPr/>
        </p:nvSpPr>
        <p:spPr>
          <a:xfrm>
            <a:off x="655092"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1EAFDE20-4A44-D9E2-7C80-0296675417C8}"/>
              </a:ext>
            </a:extLst>
          </p:cNvPr>
          <p:cNvSpPr/>
          <p:nvPr/>
        </p:nvSpPr>
        <p:spPr>
          <a:xfrm>
            <a:off x="2598821"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1E23FB27-ED15-B197-2E7F-88BD8CFCCAE5}"/>
              </a:ext>
            </a:extLst>
          </p:cNvPr>
          <p:cNvSpPr txBox="1"/>
          <p:nvPr/>
        </p:nvSpPr>
        <p:spPr>
          <a:xfrm>
            <a:off x="1873249" y="322857"/>
            <a:ext cx="3111500" cy="461665"/>
          </a:xfrm>
          <a:prstGeom prst="rect">
            <a:avLst/>
          </a:prstGeom>
          <a:noFill/>
        </p:spPr>
        <p:txBody>
          <a:bodyPr wrap="square" rtlCol="0">
            <a:spAutoFit/>
          </a:bodyPr>
          <a:lstStyle/>
          <a:p>
            <a:pPr algn="ctr"/>
            <a:r>
              <a:rPr lang="de-DE" sz="2400" b="1" dirty="0"/>
              <a:t>Vor dem Kirchturm</a:t>
            </a:r>
          </a:p>
        </p:txBody>
      </p:sp>
      <p:sp>
        <p:nvSpPr>
          <p:cNvPr id="17" name="Rechteck 16">
            <a:extLst>
              <a:ext uri="{FF2B5EF4-FFF2-40B4-BE49-F238E27FC236}">
                <a16:creationId xmlns:a16="http://schemas.microsoft.com/office/drawing/2014/main" id="{5D87EBBA-0861-0714-F5AD-7726938E8EF4}"/>
              </a:ext>
            </a:extLst>
          </p:cNvPr>
          <p:cNvSpPr/>
          <p:nvPr/>
        </p:nvSpPr>
        <p:spPr>
          <a:xfrm>
            <a:off x="2379717" y="9125157"/>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Vor dem Kirchturm</a:t>
            </a:r>
          </a:p>
        </p:txBody>
      </p:sp>
      <p:sp>
        <p:nvSpPr>
          <p:cNvPr id="18" name="Textfeld 17">
            <a:hlinkClick r:id="rId6" action="ppaction://hlinksldjump"/>
            <a:extLst>
              <a:ext uri="{FF2B5EF4-FFF2-40B4-BE49-F238E27FC236}">
                <a16:creationId xmlns:a16="http://schemas.microsoft.com/office/drawing/2014/main" id="{A57BEC36-AA82-F894-F34A-E81BDEF78C77}"/>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80F14A0C-EA78-BB87-77E7-88EC84FF36EE}"/>
              </a:ext>
            </a:extLst>
          </p:cNvPr>
          <p:cNvSpPr txBox="1"/>
          <p:nvPr/>
        </p:nvSpPr>
        <p:spPr>
          <a:xfrm>
            <a:off x="471487" y="5268703"/>
            <a:ext cx="5829164" cy="3785652"/>
          </a:xfrm>
          <a:prstGeom prst="rect">
            <a:avLst/>
          </a:prstGeom>
          <a:noFill/>
        </p:spPr>
        <p:txBody>
          <a:bodyPr wrap="square" rtlCol="0">
            <a:spAutoFit/>
          </a:bodyPr>
          <a:lstStyle/>
          <a:p>
            <a:r>
              <a:rPr lang="de-DE" sz="1200" b="1" dirty="0"/>
              <a:t>Das älteste Gebäude von Saerbeck</a:t>
            </a:r>
          </a:p>
          <a:p>
            <a:r>
              <a:rPr lang="de-DE" sz="1200" dirty="0"/>
              <a:t>Wir stehen wir vor dem ältesten Gebäude von Saerbeck. Der Kirchturm steht schon über 100 Jahren unter Denkmalschutz und sonst wäre er auch nicht bis heute erhalten geblieben. </a:t>
            </a:r>
          </a:p>
          <a:p>
            <a:r>
              <a:rPr lang="de-DE" sz="1200" dirty="0"/>
              <a:t>Zählt einmal die Etage. Ja genau, er hat 4 Etage und obendrauf noch eine spitze Haube. Die ersten beiden Etagen sind aus dem 12. Jahrhundert, übrig geblieben von der ersten Kirchlein aus Stein. Diese war nur einschiffig, aber auch schon dem Schutzpatron St. Georg geweiht. Dies lässt darauf schließen, dass sich die damaligen Saerbecker wohl gewehrt hatten, den neue Glauben, der um 800 n.Chr.  durch Missionare hier in den Ort kam, anzunehmen. </a:t>
            </a:r>
          </a:p>
          <a:p>
            <a:r>
              <a:rPr lang="de-DE" sz="1200" dirty="0"/>
              <a:t>1526 wurde die 3 Etage erbaut. Es war die Zeit des religiösen Umbruchs, der </a:t>
            </a:r>
            <a:r>
              <a:rPr lang="de-DE" sz="1200" dirty="0" err="1"/>
              <a:t>Wiedertäuferzeit</a:t>
            </a:r>
            <a:r>
              <a:rPr lang="de-DE" sz="1200" dirty="0"/>
              <a:t>. Da Krieg in der Luft war und der Kirchturm für die Dorfbewohner auch immer schon als Wehrturm genutzt wurde, baute man zur Sicherheit vor Söldnern und Kriegshorden eine weitere Etage, um mehr Schutzraum zu schaffen. </a:t>
            </a:r>
          </a:p>
          <a:p>
            <a:r>
              <a:rPr lang="de-DE" sz="1200" dirty="0"/>
              <a:t>Die 4. Etage kam dann mit dem Neubau der Kirche 1896. Abgeschlossen wird der Turm durch eine spitze Haube, damit sie auch für die Gläubigen in den Bauerschaften noch zu sehen ist. Leider hat er sich krumm gezogen, tut dem Wahrzeichen von Saerbeck keinen Abbruch, im Gegenteil, er macht ihn besonders. </a:t>
            </a:r>
          </a:p>
          <a:p>
            <a:r>
              <a:rPr lang="de-DE" sz="1200" dirty="0"/>
              <a:t>Dass angeblich Bauer </a:t>
            </a:r>
            <a:r>
              <a:rPr lang="de-DE" sz="1200" dirty="0" err="1"/>
              <a:t>Daßmann</a:t>
            </a:r>
            <a:r>
              <a:rPr lang="de-DE" sz="1200" dirty="0"/>
              <a:t> aus </a:t>
            </a:r>
            <a:r>
              <a:rPr lang="de-DE" sz="1200" dirty="0" err="1"/>
              <a:t>Dörenthe</a:t>
            </a:r>
            <a:r>
              <a:rPr lang="de-DE" sz="1200" dirty="0"/>
              <a:t> aus Nickeligkeit zu nasses Holz geliefert hat, ist nur ein Gerücht, das sich aber tapfer seit mehr als 100 Jahren hält.</a:t>
            </a:r>
            <a:endParaRPr lang="de-DE" dirty="0"/>
          </a:p>
        </p:txBody>
      </p:sp>
      <p:sp>
        <p:nvSpPr>
          <p:cNvPr id="6" name="Textfeld 5">
            <a:extLst>
              <a:ext uri="{FF2B5EF4-FFF2-40B4-BE49-F238E27FC236}">
                <a16:creationId xmlns:a16="http://schemas.microsoft.com/office/drawing/2014/main" id="{8D9A630E-6B8D-75FF-0D83-DA0154D1F5DE}"/>
              </a:ext>
            </a:extLst>
          </p:cNvPr>
          <p:cNvSpPr txBox="1"/>
          <p:nvPr/>
        </p:nvSpPr>
        <p:spPr>
          <a:xfrm>
            <a:off x="595345" y="9048438"/>
            <a:ext cx="1277904" cy="369332"/>
          </a:xfrm>
          <a:prstGeom prst="rect">
            <a:avLst/>
          </a:prstGeom>
          <a:noFill/>
        </p:spPr>
        <p:txBody>
          <a:bodyPr wrap="square" rtlCol="0">
            <a:spAutoFit/>
          </a:bodyPr>
          <a:lstStyle/>
          <a:p>
            <a:r>
              <a:rPr lang="de-DE" dirty="0">
                <a:hlinkClick r:id="rId7" action="ppaction://hlinksldjump"/>
              </a:rPr>
              <a:t>zurück</a:t>
            </a:r>
            <a:endParaRPr lang="de-DE" dirty="0"/>
          </a:p>
        </p:txBody>
      </p:sp>
      <p:sp>
        <p:nvSpPr>
          <p:cNvPr id="7" name="Textfeld 6">
            <a:extLst>
              <a:ext uri="{FF2B5EF4-FFF2-40B4-BE49-F238E27FC236}">
                <a16:creationId xmlns:a16="http://schemas.microsoft.com/office/drawing/2014/main" id="{02C2C193-C520-6580-F731-DE08DF7B6FD7}"/>
              </a:ext>
            </a:extLst>
          </p:cNvPr>
          <p:cNvSpPr txBox="1"/>
          <p:nvPr/>
        </p:nvSpPr>
        <p:spPr>
          <a:xfrm>
            <a:off x="5120640" y="9048438"/>
            <a:ext cx="1142015" cy="369332"/>
          </a:xfrm>
          <a:prstGeom prst="rect">
            <a:avLst/>
          </a:prstGeom>
          <a:noFill/>
        </p:spPr>
        <p:txBody>
          <a:bodyPr wrap="square" rtlCol="0">
            <a:spAutoFit/>
          </a:bodyPr>
          <a:lstStyle/>
          <a:p>
            <a:r>
              <a:rPr lang="de-DE" dirty="0">
                <a:hlinkClick r:id="rId8" action="ppaction://hlinksldjump"/>
              </a:rPr>
              <a:t>vorwärts</a:t>
            </a:r>
            <a:endParaRPr lang="de-DE" dirty="0"/>
          </a:p>
        </p:txBody>
      </p:sp>
      <p:pic>
        <p:nvPicPr>
          <p:cNvPr id="8" name="Sabotage_am_schiefen_Saerbecker_Wehrturm">
            <a:hlinkClick r:id="" action="ppaction://media"/>
            <a:extLst>
              <a:ext uri="{FF2B5EF4-FFF2-40B4-BE49-F238E27FC236}">
                <a16:creationId xmlns:a16="http://schemas.microsoft.com/office/drawing/2014/main" id="{0597FF5B-566B-BEE0-2317-EACA9EC409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08734" y="4891641"/>
            <a:ext cx="304800" cy="304800"/>
          </a:xfrm>
          <a:prstGeom prst="rect">
            <a:avLst/>
          </a:prstGeom>
        </p:spPr>
      </p:pic>
    </p:spTree>
    <p:extLst>
      <p:ext uri="{BB962C8B-B14F-4D97-AF65-F5344CB8AC3E}">
        <p14:creationId xmlns:p14="http://schemas.microsoft.com/office/powerpoint/2010/main" val="42852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46DC-18E4-B4A8-986E-73A85DCA8662}"/>
            </a:ext>
          </a:extLst>
        </p:cNvPr>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94CF9CE-0876-CF52-56E5-FA63819A612D}"/>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b="12382"/>
          <a:stretch>
            <a:fillRect/>
          </a:stretch>
        </p:blipFill>
        <p:spPr>
          <a:xfrm>
            <a:off x="1582310" y="784522"/>
            <a:ext cx="3648017" cy="3923102"/>
          </a:xfrm>
        </p:spPr>
      </p:pic>
      <p:sp>
        <p:nvSpPr>
          <p:cNvPr id="12" name="Rechteck 11">
            <a:extLst>
              <a:ext uri="{FF2B5EF4-FFF2-40B4-BE49-F238E27FC236}">
                <a16:creationId xmlns:a16="http://schemas.microsoft.com/office/drawing/2014/main" id="{2E36E491-520F-FFA4-03B6-3E3C375F7A82}"/>
              </a:ext>
            </a:extLst>
          </p:cNvPr>
          <p:cNvSpPr/>
          <p:nvPr/>
        </p:nvSpPr>
        <p:spPr>
          <a:xfrm>
            <a:off x="655092"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98BE5DD9-A986-1891-DE7C-BAF62FA3C105}"/>
              </a:ext>
            </a:extLst>
          </p:cNvPr>
          <p:cNvSpPr/>
          <p:nvPr/>
        </p:nvSpPr>
        <p:spPr>
          <a:xfrm>
            <a:off x="2598821"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FA4A781F-BCF9-DB6E-3757-6381EE374C58}"/>
              </a:ext>
            </a:extLst>
          </p:cNvPr>
          <p:cNvSpPr txBox="1"/>
          <p:nvPr/>
        </p:nvSpPr>
        <p:spPr>
          <a:xfrm>
            <a:off x="1873249" y="322857"/>
            <a:ext cx="3111500" cy="461665"/>
          </a:xfrm>
          <a:prstGeom prst="rect">
            <a:avLst/>
          </a:prstGeom>
          <a:noFill/>
        </p:spPr>
        <p:txBody>
          <a:bodyPr wrap="square" rtlCol="0">
            <a:spAutoFit/>
          </a:bodyPr>
          <a:lstStyle/>
          <a:p>
            <a:pPr algn="ctr"/>
            <a:r>
              <a:rPr lang="de-DE" sz="2400" b="1" dirty="0"/>
              <a:t>Das Beinhaus</a:t>
            </a:r>
          </a:p>
        </p:txBody>
      </p:sp>
      <p:sp>
        <p:nvSpPr>
          <p:cNvPr id="17" name="Rechteck 16">
            <a:extLst>
              <a:ext uri="{FF2B5EF4-FFF2-40B4-BE49-F238E27FC236}">
                <a16:creationId xmlns:a16="http://schemas.microsoft.com/office/drawing/2014/main" id="{5615F3E3-40D3-4A27-A629-2A3681B00826}"/>
              </a:ext>
            </a:extLst>
          </p:cNvPr>
          <p:cNvSpPr/>
          <p:nvPr/>
        </p:nvSpPr>
        <p:spPr>
          <a:xfrm>
            <a:off x="2283519" y="9121478"/>
            <a:ext cx="2205099" cy="3006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Nähe Haus Dyckhoff</a:t>
            </a:r>
          </a:p>
        </p:txBody>
      </p:sp>
      <p:sp>
        <p:nvSpPr>
          <p:cNvPr id="18" name="Textfeld 17">
            <a:hlinkClick r:id="rId6" action="ppaction://hlinksldjump"/>
            <a:extLst>
              <a:ext uri="{FF2B5EF4-FFF2-40B4-BE49-F238E27FC236}">
                <a16:creationId xmlns:a16="http://schemas.microsoft.com/office/drawing/2014/main" id="{12A26153-E570-1085-744F-8B85035E0596}"/>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BC98423A-57C3-C667-EBDB-6648052408B5}"/>
              </a:ext>
            </a:extLst>
          </p:cNvPr>
          <p:cNvSpPr txBox="1"/>
          <p:nvPr/>
        </p:nvSpPr>
        <p:spPr>
          <a:xfrm>
            <a:off x="471487" y="5319948"/>
            <a:ext cx="5829164" cy="3231654"/>
          </a:xfrm>
          <a:prstGeom prst="rect">
            <a:avLst/>
          </a:prstGeom>
          <a:noFill/>
        </p:spPr>
        <p:txBody>
          <a:bodyPr wrap="square" rtlCol="0">
            <a:spAutoFit/>
          </a:bodyPr>
          <a:lstStyle/>
          <a:p>
            <a:r>
              <a:rPr lang="de-DE" sz="1200" b="1" dirty="0"/>
              <a:t>Das Beinhaus</a:t>
            </a:r>
          </a:p>
          <a:p>
            <a:r>
              <a:rPr lang="de-DE" sz="1200" dirty="0"/>
              <a:t>Hier, wo heute das Haus des ersten Bürgermeisters von Saerbeck steht, stand zuvor das alte Beinhaus. Es war ein kleines aus Sandstein gemauertes Gebäude. </a:t>
            </a:r>
          </a:p>
          <a:p>
            <a:r>
              <a:rPr lang="de-DE" sz="1200" dirty="0"/>
              <a:t>Auf der Giebelseite, die zur Kirche gewandt war, hatte es eine hölzerne Tür. Die Tür hatte im oberen Teil ein 4-eckiges Loch, das aussah wie ein Fenster ohne Glas, aber vergittert mit langen vertikalen Eisenstangen. </a:t>
            </a:r>
          </a:p>
          <a:p>
            <a:r>
              <a:rPr lang="de-DE" sz="1200" dirty="0"/>
              <a:t>Der Türrahmen war ebenfalls aus Sandstein. Der gebogene Deckstein hatte die lateinische Inschrift: Ich stehe hier vor Gott, Pastor </a:t>
            </a:r>
            <a:r>
              <a:rPr lang="de-DE" sz="1200" dirty="0" err="1"/>
              <a:t>Wibbert</a:t>
            </a:r>
            <a:r>
              <a:rPr lang="de-DE" sz="1200" dirty="0"/>
              <a:t> 1772. </a:t>
            </a:r>
          </a:p>
          <a:p>
            <a:r>
              <a:rPr lang="de-DE" sz="1200" dirty="0"/>
              <a:t>Da die Saerbecker aus alter Tradition auch noch im 18. Jahrhundert nicht Gräber aushoben, sondern Grabhügel errichteten, erblickten nicht wenige Knochen der Ahnen durch Erosion aufgrund von Regen und Wind wieder das Tageslicht. Diese wurden dann eingesammelt und in das dafür errichtete Beinhaus beigesetzt. </a:t>
            </a:r>
          </a:p>
          <a:p>
            <a:r>
              <a:rPr lang="de-DE" sz="1200" dirty="0"/>
              <a:t>Das Beinhaus konnte abgerissen und der Bürgermeister dort sein neues Haus bauen, nachdem dieser die Saerbecker davon überzeugt hatte, ihre Toten besser in einem Loch statt in einem Hügel beizusetzen.</a:t>
            </a:r>
          </a:p>
          <a:p>
            <a:r>
              <a:rPr lang="de-DE" sz="1200" dirty="0"/>
              <a:t>Der Türeingang des Beinhauses überdauerte die Zeit. Er ziert seither den Kartoffelbunker in Pastors Allee.</a:t>
            </a:r>
          </a:p>
        </p:txBody>
      </p:sp>
      <p:pic>
        <p:nvPicPr>
          <p:cNvPr id="11" name="Audio Station04 Das Beinhaus">
            <a:hlinkClick r:id="" action="ppaction://media"/>
            <a:extLst>
              <a:ext uri="{FF2B5EF4-FFF2-40B4-BE49-F238E27FC236}">
                <a16:creationId xmlns:a16="http://schemas.microsoft.com/office/drawing/2014/main" id="{193E0E6E-E078-CE8B-5B48-DD8DEE4768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10755" y="4864489"/>
            <a:ext cx="304800" cy="304800"/>
          </a:xfrm>
          <a:prstGeom prst="rect">
            <a:avLst/>
          </a:prstGeom>
        </p:spPr>
      </p:pic>
    </p:spTree>
    <p:extLst>
      <p:ext uri="{BB962C8B-B14F-4D97-AF65-F5344CB8AC3E}">
        <p14:creationId xmlns:p14="http://schemas.microsoft.com/office/powerpoint/2010/main" val="120441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58733-BB7F-84F5-AADB-1ACB215B1144}"/>
            </a:ext>
          </a:extLst>
        </p:cNvPr>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2F61716F-2BAC-ABFF-CD15-7B7F3C854781}"/>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4221" r="4221"/>
          <a:stretch/>
        </p:blipFill>
        <p:spPr>
          <a:xfrm>
            <a:off x="834887" y="833070"/>
            <a:ext cx="4846417" cy="3923102"/>
          </a:xfrm>
        </p:spPr>
      </p:pic>
      <p:sp>
        <p:nvSpPr>
          <p:cNvPr id="12" name="Rechteck 11">
            <a:extLst>
              <a:ext uri="{FF2B5EF4-FFF2-40B4-BE49-F238E27FC236}">
                <a16:creationId xmlns:a16="http://schemas.microsoft.com/office/drawing/2014/main" id="{D33959DF-7A48-019A-83F0-2606CEE546C7}"/>
              </a:ext>
            </a:extLst>
          </p:cNvPr>
          <p:cNvSpPr/>
          <p:nvPr/>
        </p:nvSpPr>
        <p:spPr>
          <a:xfrm>
            <a:off x="655092"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1549ADB0-D118-651E-C82F-D9051F52B69C}"/>
              </a:ext>
            </a:extLst>
          </p:cNvPr>
          <p:cNvSpPr/>
          <p:nvPr/>
        </p:nvSpPr>
        <p:spPr>
          <a:xfrm>
            <a:off x="2598821"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6C3F270C-9F76-ADC5-C5C4-C71F4DE13F32}"/>
              </a:ext>
            </a:extLst>
          </p:cNvPr>
          <p:cNvSpPr txBox="1"/>
          <p:nvPr/>
        </p:nvSpPr>
        <p:spPr>
          <a:xfrm>
            <a:off x="1873249" y="322857"/>
            <a:ext cx="3111500" cy="461665"/>
          </a:xfrm>
          <a:prstGeom prst="rect">
            <a:avLst/>
          </a:prstGeom>
          <a:noFill/>
        </p:spPr>
        <p:txBody>
          <a:bodyPr wrap="square" rtlCol="0">
            <a:spAutoFit/>
          </a:bodyPr>
          <a:lstStyle/>
          <a:p>
            <a:pPr algn="ctr"/>
            <a:r>
              <a:rPr lang="de-DE" sz="2400" b="1" dirty="0"/>
              <a:t>Der verborgene Schatz</a:t>
            </a:r>
          </a:p>
        </p:txBody>
      </p:sp>
      <p:sp>
        <p:nvSpPr>
          <p:cNvPr id="17" name="Rechteck 16">
            <a:extLst>
              <a:ext uri="{FF2B5EF4-FFF2-40B4-BE49-F238E27FC236}">
                <a16:creationId xmlns:a16="http://schemas.microsoft.com/office/drawing/2014/main" id="{CDFC50DA-3E50-B0CF-657C-76367802C44F}"/>
              </a:ext>
            </a:extLst>
          </p:cNvPr>
          <p:cNvSpPr/>
          <p:nvPr/>
        </p:nvSpPr>
        <p:spPr>
          <a:xfrm>
            <a:off x="2379717" y="9125157"/>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Teigelkamp</a:t>
            </a:r>
            <a:endParaRPr lang="de-DE" dirty="0"/>
          </a:p>
        </p:txBody>
      </p:sp>
      <p:sp>
        <p:nvSpPr>
          <p:cNvPr id="18" name="Textfeld 17">
            <a:hlinkClick r:id="rId6" action="ppaction://hlinksldjump"/>
            <a:extLst>
              <a:ext uri="{FF2B5EF4-FFF2-40B4-BE49-F238E27FC236}">
                <a16:creationId xmlns:a16="http://schemas.microsoft.com/office/drawing/2014/main" id="{5BB25501-D595-B5D2-E61C-2AF3CAF63117}"/>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5DB88AD2-5BD6-EC64-8A4F-B2D444C74345}"/>
              </a:ext>
            </a:extLst>
          </p:cNvPr>
          <p:cNvSpPr txBox="1"/>
          <p:nvPr/>
        </p:nvSpPr>
        <p:spPr>
          <a:xfrm>
            <a:off x="493198" y="5333370"/>
            <a:ext cx="5522731" cy="3231654"/>
          </a:xfrm>
          <a:prstGeom prst="rect">
            <a:avLst/>
          </a:prstGeom>
          <a:noFill/>
        </p:spPr>
        <p:txBody>
          <a:bodyPr wrap="square" rtlCol="0">
            <a:spAutoFit/>
          </a:bodyPr>
          <a:lstStyle/>
          <a:p>
            <a:r>
              <a:rPr lang="de-DE" sz="1200" dirty="0"/>
              <a:t>Wir blicken von hier auf das zweistöckige Wohnhaus, das in den 1960er Jahren von der Familie Willi Brocks errichtet wurde. Vor 100 Jahren stand an der selben Stelle auch schon mal ein Haus, sogar ein Wohn- und Geschäftshaus. Doch wer sich jetzt dabei ein schickes Gebäude mit einem einladenden Geschäftseingang vorstellt, liegt hier völlig falsch. Die Geschäftsfrau war Marie Terre, die Witwe eines Schusters. </a:t>
            </a:r>
          </a:p>
          <a:p>
            <a:r>
              <a:rPr lang="de-DE" sz="1200" dirty="0"/>
              <a:t>Um ihren Lebensunterhalt zu bestreiten, verkaufte sie Kurzwaren, also alles, was man zum Schneidern und Nähen für zuhause brauchte, zum Beispiel Knöpfe, Nadeln und Stecknadeln, Garn, Zwirn, Schnallen, Haken und Ösen. </a:t>
            </a:r>
          </a:p>
          <a:p>
            <a:r>
              <a:rPr lang="de-DE" sz="1200" dirty="0"/>
              <a:t>Ihr Geschäft war geöffnet, wenn die obere Hälfte der mittleren Tür von ihrem Haus aufgeklappt war. Die Kunden blieben draußen auf der Straße, Kinder nutzten die 2 Treppenstufen, damit sie über die Ladentheke gucken konnten. Der Verkauf war mit einem Kiosk von heute vergleichbar.</a:t>
            </a:r>
          </a:p>
          <a:p>
            <a:r>
              <a:rPr lang="de-DE" sz="1200" dirty="0"/>
              <a:t>Alles machte bei Frau Terre  einen recht ärmlichen Eindruck. Nachdem sie gestorben war, wurde das baufällige Haus abgerissen. Als Bauarbeiter die Dielenbretter beseitigten , gab es dann doch eine Überraschung. Unter den Brettern kam eine Geldkassette zum Vorschein, in der etliche Goldtaler schlummerten.</a:t>
            </a:r>
          </a:p>
          <a:p>
            <a:endParaRPr lang="de-DE" sz="1200" dirty="0"/>
          </a:p>
        </p:txBody>
      </p:sp>
      <p:pic>
        <p:nvPicPr>
          <p:cNvPr id="3" name="Der_Goldschatz_unter_Marie_Terres_Dielen">
            <a:hlinkClick r:id="" action="ppaction://media"/>
            <a:extLst>
              <a:ext uri="{FF2B5EF4-FFF2-40B4-BE49-F238E27FC236}">
                <a16:creationId xmlns:a16="http://schemas.microsoft.com/office/drawing/2014/main" id="{86575D27-7546-5553-5E48-E7CFEFE1E8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75916" y="4883838"/>
            <a:ext cx="304800" cy="304800"/>
          </a:xfrm>
          <a:prstGeom prst="rect">
            <a:avLst/>
          </a:prstGeom>
        </p:spPr>
      </p:pic>
    </p:spTree>
    <p:extLst>
      <p:ext uri="{BB962C8B-B14F-4D97-AF65-F5344CB8AC3E}">
        <p14:creationId xmlns:p14="http://schemas.microsoft.com/office/powerpoint/2010/main" val="148985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79C7A-0B44-11F7-258D-AD23224456CD}"/>
            </a:ext>
          </a:extLst>
        </p:cNvPr>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14E2CAB-2EE9-AB6C-4435-EF912CA7407D}"/>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8833" r="8833" b="19827"/>
          <a:stretch>
            <a:fillRect/>
          </a:stretch>
        </p:blipFill>
        <p:spPr>
          <a:xfrm>
            <a:off x="834887" y="833070"/>
            <a:ext cx="4846417" cy="3145252"/>
          </a:xfrm>
        </p:spPr>
      </p:pic>
      <p:sp>
        <p:nvSpPr>
          <p:cNvPr id="12" name="Rechteck 11">
            <a:extLst>
              <a:ext uri="{FF2B5EF4-FFF2-40B4-BE49-F238E27FC236}">
                <a16:creationId xmlns:a16="http://schemas.microsoft.com/office/drawing/2014/main" id="{4E06C068-D3CF-B73F-03A0-25F68A5305FC}"/>
              </a:ext>
            </a:extLst>
          </p:cNvPr>
          <p:cNvSpPr/>
          <p:nvPr/>
        </p:nvSpPr>
        <p:spPr>
          <a:xfrm>
            <a:off x="685893" y="4387200"/>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E05CF1A3-BBDC-3F75-D16A-CE5B60A35F33}"/>
              </a:ext>
            </a:extLst>
          </p:cNvPr>
          <p:cNvSpPr/>
          <p:nvPr/>
        </p:nvSpPr>
        <p:spPr>
          <a:xfrm>
            <a:off x="2605645" y="4387200"/>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1B0C3E91-EA9F-A183-DE7B-23B3B845D254}"/>
              </a:ext>
            </a:extLst>
          </p:cNvPr>
          <p:cNvSpPr txBox="1"/>
          <p:nvPr/>
        </p:nvSpPr>
        <p:spPr>
          <a:xfrm>
            <a:off x="1873248" y="322857"/>
            <a:ext cx="3513139" cy="461665"/>
          </a:xfrm>
          <a:prstGeom prst="rect">
            <a:avLst/>
          </a:prstGeom>
          <a:noFill/>
        </p:spPr>
        <p:txBody>
          <a:bodyPr wrap="square" rtlCol="0">
            <a:spAutoFit/>
          </a:bodyPr>
          <a:lstStyle/>
          <a:p>
            <a:pPr algn="ctr"/>
            <a:r>
              <a:rPr lang="de-DE" sz="2400" b="1" dirty="0"/>
              <a:t>Aus den Fluten gerettet</a:t>
            </a:r>
          </a:p>
        </p:txBody>
      </p:sp>
      <p:sp>
        <p:nvSpPr>
          <p:cNvPr id="17" name="Rechteck 16">
            <a:extLst>
              <a:ext uri="{FF2B5EF4-FFF2-40B4-BE49-F238E27FC236}">
                <a16:creationId xmlns:a16="http://schemas.microsoft.com/office/drawing/2014/main" id="{24ED0365-CBF1-8C2B-53C5-94765881BF14}"/>
              </a:ext>
            </a:extLst>
          </p:cNvPr>
          <p:cNvSpPr/>
          <p:nvPr/>
        </p:nvSpPr>
        <p:spPr>
          <a:xfrm>
            <a:off x="2379717" y="9125157"/>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Am Mühlenbach</a:t>
            </a:r>
          </a:p>
        </p:txBody>
      </p:sp>
      <p:sp>
        <p:nvSpPr>
          <p:cNvPr id="18" name="Textfeld 17">
            <a:hlinkClick r:id="rId6" action="ppaction://hlinksldjump"/>
            <a:extLst>
              <a:ext uri="{FF2B5EF4-FFF2-40B4-BE49-F238E27FC236}">
                <a16:creationId xmlns:a16="http://schemas.microsoft.com/office/drawing/2014/main" id="{D0685979-C543-CAFB-296A-988BB2D21537}"/>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9D46714A-AB2A-34BA-FAA1-CD1F677F3AFD}"/>
              </a:ext>
            </a:extLst>
          </p:cNvPr>
          <p:cNvSpPr txBox="1"/>
          <p:nvPr/>
        </p:nvSpPr>
        <p:spPr>
          <a:xfrm>
            <a:off x="557347" y="4782636"/>
            <a:ext cx="5829164" cy="3970318"/>
          </a:xfrm>
          <a:prstGeom prst="rect">
            <a:avLst/>
          </a:prstGeom>
          <a:noFill/>
        </p:spPr>
        <p:txBody>
          <a:bodyPr wrap="square" rtlCol="0">
            <a:spAutoFit/>
          </a:bodyPr>
          <a:lstStyle/>
          <a:p>
            <a:r>
              <a:rPr lang="de-DE" sz="1200" b="1" dirty="0"/>
              <a:t>Aus den Fluten gerettet</a:t>
            </a:r>
          </a:p>
          <a:p>
            <a:r>
              <a:rPr lang="de-DE" sz="1200" dirty="0"/>
              <a:t>Früher, in einer Zeit mit nur wenigen Spielplätzen, spielten die Kinder gern am Mühlenbach, der sich durch das Dorf schlängelt, auch wenn das im Winter strengstens verboten war. Wenn das Wasser des Baches auch im Sommer gemächlich dahinfließt, so wird er doch im Winter bei Hochwasser zum reißenden Strom. </a:t>
            </a:r>
          </a:p>
          <a:p>
            <a:r>
              <a:rPr lang="de-DE" sz="1200" dirty="0"/>
              <a:t>An einem kalten Wintertag trieb es Franjo </a:t>
            </a:r>
            <a:r>
              <a:rPr lang="de-DE" sz="1200" dirty="0" err="1"/>
              <a:t>Dreising</a:t>
            </a:r>
            <a:r>
              <a:rPr lang="de-DE" sz="1200" dirty="0"/>
              <a:t> und seine Freunde dann doch an den Mühlenbach, der schon fast über die Ufer ging. Sie schlugen alle Warnungen in den Wind und ließen selbst gebastelte Schiffe zu Wasser und folgten ihnen, umzusehen, wie weit sie schwammen. Dabei rutschte Franz-Josef an der Uferböschung aus und fiel ins Wasser. </a:t>
            </a:r>
          </a:p>
          <a:p>
            <a:r>
              <a:rPr lang="de-DE" sz="1200" dirty="0"/>
              <a:t>Die Fluten rissen ihn mit. Er schrie um Hilfe, weil seine nasse Kleidung immer schwerer wurde und er Angst hatte, zu ertrinken. Zum Glück halfen seine Freunde. Sie hielten ihm einen Stock entgegen, an dem er sich festhalten konnte. Sie zogen ihn an Land und er war gerettet. Doch Freude kam nicht auf. Alles war nass. Wie sollte er das den Eltern erklären. Besonders viel Schimpfe würde er für seine nassen Schuhe bekommen, echte teure Lederschuhe. Kalt nass und unterkühlt kam er  an der Bäckerei </a:t>
            </a:r>
            <a:r>
              <a:rPr lang="de-DE" sz="1200" dirty="0" err="1"/>
              <a:t>Teigeler</a:t>
            </a:r>
            <a:r>
              <a:rPr lang="de-DE" sz="1200" dirty="0"/>
              <a:t> vorbei. Es war Mittagszeit, in der Backstube stand der Backofen zum Auskühlen offen und Bäcker </a:t>
            </a:r>
            <a:r>
              <a:rPr lang="de-DE" sz="1200" dirty="0" err="1"/>
              <a:t>Bärnd</a:t>
            </a:r>
            <a:r>
              <a:rPr lang="de-DE" sz="1200" dirty="0"/>
              <a:t> stand draußen vor seiner Backstube und hatte das ganze Unglück mit angesehen.</a:t>
            </a:r>
          </a:p>
          <a:p>
            <a:r>
              <a:rPr lang="de-DE" sz="1200" dirty="0"/>
              <a:t>Da sagte Bäcker Bernd: Leg dich in den Backofen, damit du wieder richtig trocken wirst, sonst kriegst du eine ordentliche Lungenentzündung. Das hat geholfen: Franjo ist nicht an Lungenentzündung gestorben, er hat nicht mal einen Schnupfen bekommen. </a:t>
            </a:r>
          </a:p>
          <a:p>
            <a:r>
              <a:rPr lang="de-DE" sz="1200" dirty="0"/>
              <a:t>Nur </a:t>
            </a:r>
            <a:r>
              <a:rPr lang="de-DE" sz="1200" dirty="0" err="1"/>
              <a:t>Mecker</a:t>
            </a:r>
            <a:r>
              <a:rPr lang="de-DE" sz="1200" dirty="0"/>
              <a:t> bei den Eltern gab es dann doch wegen der Schuhe.</a:t>
            </a:r>
          </a:p>
        </p:txBody>
      </p:sp>
      <p:pic>
        <p:nvPicPr>
          <p:cNvPr id="3" name="Audio Station06 Mühlenbach">
            <a:hlinkClick r:id="" action="ppaction://media"/>
            <a:extLst>
              <a:ext uri="{FF2B5EF4-FFF2-40B4-BE49-F238E27FC236}">
                <a16:creationId xmlns:a16="http://schemas.microsoft.com/office/drawing/2014/main" id="{0549DDCA-518D-2366-BC3C-3CAC414A8F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25397" y="4387200"/>
            <a:ext cx="304800" cy="304800"/>
          </a:xfrm>
          <a:prstGeom prst="rect">
            <a:avLst/>
          </a:prstGeom>
        </p:spPr>
      </p:pic>
    </p:spTree>
    <p:extLst>
      <p:ext uri="{BB962C8B-B14F-4D97-AF65-F5344CB8AC3E}">
        <p14:creationId xmlns:p14="http://schemas.microsoft.com/office/powerpoint/2010/main" val="26292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EB598-CDAB-5EA2-B610-E9327B79C9BB}"/>
            </a:ext>
          </a:extLst>
        </p:cNvPr>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0721EB6-F2B8-EB61-1AD2-5B553AA518ED}"/>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7996" b="9"/>
          <a:stretch>
            <a:fillRect/>
          </a:stretch>
        </p:blipFill>
        <p:spPr>
          <a:xfrm>
            <a:off x="1694655" y="913958"/>
            <a:ext cx="3468689" cy="4309233"/>
          </a:xfrm>
        </p:spPr>
      </p:pic>
      <p:sp>
        <p:nvSpPr>
          <p:cNvPr id="12" name="Rechteck 11">
            <a:extLst>
              <a:ext uri="{FF2B5EF4-FFF2-40B4-BE49-F238E27FC236}">
                <a16:creationId xmlns:a16="http://schemas.microsoft.com/office/drawing/2014/main" id="{236A36F7-2E3B-24EB-1417-0A8D1C5EA449}"/>
              </a:ext>
            </a:extLst>
          </p:cNvPr>
          <p:cNvSpPr/>
          <p:nvPr/>
        </p:nvSpPr>
        <p:spPr>
          <a:xfrm>
            <a:off x="685893" y="5338374"/>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F1E91519-1ABB-35AB-48A0-85B082F145DA}"/>
              </a:ext>
            </a:extLst>
          </p:cNvPr>
          <p:cNvSpPr/>
          <p:nvPr/>
        </p:nvSpPr>
        <p:spPr>
          <a:xfrm>
            <a:off x="2544230" y="5338374"/>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62F4E498-52DF-562F-281D-2044CAC11543}"/>
              </a:ext>
            </a:extLst>
          </p:cNvPr>
          <p:cNvSpPr txBox="1"/>
          <p:nvPr/>
        </p:nvSpPr>
        <p:spPr>
          <a:xfrm>
            <a:off x="1873248" y="322857"/>
            <a:ext cx="3513139" cy="461665"/>
          </a:xfrm>
          <a:prstGeom prst="rect">
            <a:avLst/>
          </a:prstGeom>
          <a:noFill/>
        </p:spPr>
        <p:txBody>
          <a:bodyPr wrap="square" rtlCol="0">
            <a:spAutoFit/>
          </a:bodyPr>
          <a:lstStyle/>
          <a:p>
            <a:pPr algn="ctr"/>
            <a:r>
              <a:rPr lang="de-DE" sz="2400" b="1" dirty="0"/>
              <a:t>Die Rattenplage</a:t>
            </a:r>
          </a:p>
        </p:txBody>
      </p:sp>
      <p:sp>
        <p:nvSpPr>
          <p:cNvPr id="17" name="Rechteck 16">
            <a:extLst>
              <a:ext uri="{FF2B5EF4-FFF2-40B4-BE49-F238E27FC236}">
                <a16:creationId xmlns:a16="http://schemas.microsoft.com/office/drawing/2014/main" id="{CC633FFF-4F93-EEC4-D231-5894AE8795C2}"/>
              </a:ext>
            </a:extLst>
          </p:cNvPr>
          <p:cNvSpPr/>
          <p:nvPr/>
        </p:nvSpPr>
        <p:spPr>
          <a:xfrm>
            <a:off x="2175617" y="9125157"/>
            <a:ext cx="2299668"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Hinter der Brennerei</a:t>
            </a:r>
          </a:p>
        </p:txBody>
      </p:sp>
      <p:sp>
        <p:nvSpPr>
          <p:cNvPr id="18" name="Textfeld 17">
            <a:hlinkClick r:id="rId6" action="ppaction://hlinksldjump"/>
            <a:extLst>
              <a:ext uri="{FF2B5EF4-FFF2-40B4-BE49-F238E27FC236}">
                <a16:creationId xmlns:a16="http://schemas.microsoft.com/office/drawing/2014/main" id="{8E27CBD9-9D15-7880-9A14-29D1D6375D02}"/>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0" name="Textfeld 19">
            <a:hlinkClick r:id="rId6" action="ppaction://hlinksldjump"/>
            <a:extLst>
              <a:ext uri="{FF2B5EF4-FFF2-40B4-BE49-F238E27FC236}">
                <a16:creationId xmlns:a16="http://schemas.microsoft.com/office/drawing/2014/main" id="{4B189811-DD55-63C1-0035-868B354C6E31}"/>
              </a:ext>
            </a:extLst>
          </p:cNvPr>
          <p:cNvSpPr txBox="1"/>
          <p:nvPr/>
        </p:nvSpPr>
        <p:spPr>
          <a:xfrm>
            <a:off x="638102" y="9002535"/>
            <a:ext cx="1853697" cy="369332"/>
          </a:xfrm>
          <a:prstGeom prst="rect">
            <a:avLst/>
          </a:prstGeom>
          <a:noFill/>
        </p:spPr>
        <p:txBody>
          <a:bodyPr wrap="square" rtlCol="0">
            <a:spAutoFit/>
          </a:bodyPr>
          <a:lstStyle/>
          <a:p>
            <a:r>
              <a:rPr lang="de-DE" dirty="0">
                <a:hlinkClick r:id="" action="ppaction://noaction"/>
              </a:rPr>
              <a:t>zurück</a:t>
            </a:r>
            <a:endParaRPr lang="de-DE" dirty="0"/>
          </a:p>
        </p:txBody>
      </p:sp>
      <p:sp>
        <p:nvSpPr>
          <p:cNvPr id="21" name="Textfeld 20">
            <a:hlinkClick r:id="rId6" action="ppaction://hlinksldjump"/>
            <a:extLst>
              <a:ext uri="{FF2B5EF4-FFF2-40B4-BE49-F238E27FC236}">
                <a16:creationId xmlns:a16="http://schemas.microsoft.com/office/drawing/2014/main" id="{B94C8E29-2B64-0E25-B7F6-D7A5CEA6AAB5}"/>
              </a:ext>
            </a:extLst>
          </p:cNvPr>
          <p:cNvSpPr txBox="1"/>
          <p:nvPr/>
        </p:nvSpPr>
        <p:spPr>
          <a:xfrm>
            <a:off x="5085951" y="9039603"/>
            <a:ext cx="1853697" cy="369332"/>
          </a:xfrm>
          <a:prstGeom prst="rect">
            <a:avLst/>
          </a:prstGeom>
          <a:noFill/>
        </p:spPr>
        <p:txBody>
          <a:bodyPr wrap="square" rtlCol="0">
            <a:spAutoFit/>
          </a:bodyPr>
          <a:lstStyle/>
          <a:p>
            <a:r>
              <a:rPr lang="de-DE" dirty="0">
                <a:hlinkClick r:id="" action="ppaction://noaction"/>
              </a:rPr>
              <a:t>vorwärts</a:t>
            </a:r>
            <a:endParaRPr lang="de-DE" dirty="0"/>
          </a:p>
        </p:txBody>
      </p:sp>
      <p:sp>
        <p:nvSpPr>
          <p:cNvPr id="25" name="Textfeld 24">
            <a:extLst>
              <a:ext uri="{FF2B5EF4-FFF2-40B4-BE49-F238E27FC236}">
                <a16:creationId xmlns:a16="http://schemas.microsoft.com/office/drawing/2014/main" id="{CA924CB9-DF34-1BCD-EE18-F8849AF7DD38}"/>
              </a:ext>
            </a:extLst>
          </p:cNvPr>
          <p:cNvSpPr txBox="1"/>
          <p:nvPr/>
        </p:nvSpPr>
        <p:spPr>
          <a:xfrm>
            <a:off x="557347" y="5927679"/>
            <a:ext cx="5829164" cy="2492990"/>
          </a:xfrm>
          <a:prstGeom prst="rect">
            <a:avLst/>
          </a:prstGeom>
          <a:noFill/>
        </p:spPr>
        <p:txBody>
          <a:bodyPr wrap="square" rtlCol="0">
            <a:spAutoFit/>
          </a:bodyPr>
          <a:lstStyle/>
          <a:p>
            <a:r>
              <a:rPr lang="de-DE" sz="1200" b="1" dirty="0"/>
              <a:t>Die Rattenplage</a:t>
            </a:r>
          </a:p>
          <a:p>
            <a:r>
              <a:rPr lang="de-DE" sz="1200" dirty="0"/>
              <a:t>Vor 75 Jahren war das Dorf noch sehr landwirtschaftlich geprägt. Es gab und gibt noch heute den großen Bauernhof Dahlmann. Es gab aber auch an der Lindenstraße, Ecke Kolpingstraße einen großen  Landhandel und hier die Brennerei </a:t>
            </a:r>
            <a:r>
              <a:rPr lang="de-DE" sz="1200" dirty="0" err="1"/>
              <a:t>Dahlmöller</a:t>
            </a:r>
            <a:r>
              <a:rPr lang="de-DE" sz="1200" dirty="0"/>
              <a:t>, bei der im Herbst  die Bauern ihre Kartoffeln für die Schweinemast dämpfen ließen. </a:t>
            </a:r>
          </a:p>
          <a:p>
            <a:r>
              <a:rPr lang="de-DE" sz="1200" dirty="0"/>
              <a:t>Die Erntezeit im August war dann nachts immer die schlimmste Zeit für die Dorfbewohner. Vom Kirmesplatz /Busbahnhof kamen dann dunkle Schatten des Weges: Wanderratten!</a:t>
            </a:r>
          </a:p>
          <a:p>
            <a:r>
              <a:rPr lang="de-DE" sz="1200" dirty="0"/>
              <a:t>Sie liefen in großen Gruppen, wie eine wackelnde, schwarze Welle. Wer sie sah, bekam Angst. Die Ratten knabberten an Kartoffeln, Körnern und sogar an Holz. Die Erwachsenen sagten: „Ratten stehlen unser Essen und machen krank.“</a:t>
            </a:r>
          </a:p>
          <a:p>
            <a:r>
              <a:rPr lang="de-DE" sz="1200" dirty="0"/>
              <a:t>Darum schlossen abends alle die Türen fest zu, um den Ratten keine Chance zum Eindringen in Häuser und Scheunen zu geben. Und die Kinder lauschten mit klopfendem Herzen und stellten sich vor, wie die Ratten draußen vorbeiziehen …</a:t>
            </a:r>
          </a:p>
        </p:txBody>
      </p:sp>
      <p:pic>
        <p:nvPicPr>
          <p:cNvPr id="8" name="Station07 Die Rattenplage">
            <a:hlinkClick r:id="" action="ppaction://media"/>
            <a:extLst>
              <a:ext uri="{FF2B5EF4-FFF2-40B4-BE49-F238E27FC236}">
                <a16:creationId xmlns:a16="http://schemas.microsoft.com/office/drawing/2014/main" id="{93521367-06AF-FB32-917A-EA92EF1BB0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2885" y="5328957"/>
            <a:ext cx="304800" cy="304800"/>
          </a:xfrm>
          <a:prstGeom prst="rect">
            <a:avLst/>
          </a:prstGeom>
        </p:spPr>
      </p:pic>
    </p:spTree>
    <p:extLst>
      <p:ext uri="{BB962C8B-B14F-4D97-AF65-F5344CB8AC3E}">
        <p14:creationId xmlns:p14="http://schemas.microsoft.com/office/powerpoint/2010/main" val="9978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2465</Words>
  <Application>Microsoft Office PowerPoint</Application>
  <PresentationFormat>A4-Papier (210 x 297 mm)</PresentationFormat>
  <Paragraphs>162</Paragraphs>
  <Slides>12</Slides>
  <Notes>9</Notes>
  <HiddenSlides>0</HiddenSlides>
  <MMClips>9</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12</vt:i4>
      </vt:variant>
    </vt:vector>
  </HeadingPairs>
  <TitlesOfParts>
    <vt:vector size="17" baseType="lpstr">
      <vt:lpstr>Aptos</vt:lpstr>
      <vt:lpstr>Arial</vt:lpstr>
      <vt:lpstr>Calibri</vt:lpstr>
      <vt:lpstr>Calibri Light</vt:lpstr>
      <vt:lpstr>Office</vt:lpstr>
      <vt:lpstr>Nachtwanderung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 Brennerei Dalmöller</dc:title>
  <dc:creator>Berkemeier, Josef</dc:creator>
  <cp:lastModifiedBy>Josef Berkemeier</cp:lastModifiedBy>
  <cp:revision>64</cp:revision>
  <dcterms:created xsi:type="dcterms:W3CDTF">2024-09-25T17:32:58Z</dcterms:created>
  <dcterms:modified xsi:type="dcterms:W3CDTF">2026-03-01T21:16:47Z</dcterms:modified>
</cp:coreProperties>
</file>